
<file path=[Content_Types].xml><?xml version="1.0" encoding="utf-8"?>
<Types xmlns="http://schemas.openxmlformats.org/package/2006/content-types">
  <Default Extension="fntdata" ContentType="application/x-fontdata"/>
  <Default Extension="jpeg" ContentType="image/jpeg"/>
  <Default Extension="jpg" ContentType="image/jpeg"/>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874" r:id="rId1"/>
  </p:sldMasterIdLst>
  <p:notesMasterIdLst>
    <p:notesMasterId r:id="rId19"/>
  </p:notesMasterIdLst>
  <p:sldIdLst>
    <p:sldId id="379" r:id="rId2"/>
    <p:sldId id="374" r:id="rId3"/>
    <p:sldId id="361" r:id="rId4"/>
    <p:sldId id="380" r:id="rId5"/>
    <p:sldId id="381" r:id="rId6"/>
    <p:sldId id="382" r:id="rId7"/>
    <p:sldId id="383" r:id="rId8"/>
    <p:sldId id="350" r:id="rId9"/>
    <p:sldId id="384" r:id="rId10"/>
    <p:sldId id="385" r:id="rId11"/>
    <p:sldId id="386" r:id="rId12"/>
    <p:sldId id="387" r:id="rId13"/>
    <p:sldId id="388" r:id="rId14"/>
    <p:sldId id="389" r:id="rId15"/>
    <p:sldId id="390" r:id="rId16"/>
    <p:sldId id="391" r:id="rId17"/>
    <p:sldId id="392" r:id="rId18"/>
  </p:sldIdLst>
  <p:sldSz cx="6858000" cy="5143500"/>
  <p:notesSz cx="6858000" cy="9144000"/>
  <p:embeddedFontLst>
    <p:embeddedFont>
      <p:font typeface="Calibri" panose="020F0502020204030204" pitchFamily="34" charset="0"/>
      <p:regular r:id="rId20"/>
      <p:bold r:id="rId21"/>
      <p:italic r:id="rId22"/>
      <p:boldItalic r:id="rId23"/>
    </p:embeddedFont>
    <p:embeddedFont>
      <p:font typeface="Gill Sans MT" panose="020B0502020104020203" pitchFamily="34" charset="0"/>
      <p:regular r:id="rId24"/>
      <p:bold r:id="rId25"/>
      <p:italic r:id="rId26"/>
      <p:boldItalic r:id="rId27"/>
    </p:embeddedFont>
    <p:embeddedFont>
      <p:font typeface="等线" panose="02010600030101010101" pitchFamily="2" charset="-122"/>
      <p:regular r:id="rId28"/>
      <p:bold r:id="rId29"/>
    </p:embeddedFont>
    <p:embeddedFont>
      <p:font typeface="微软雅黑" panose="020B0503020204020204" pitchFamily="34" charset="-122"/>
      <p:regular r:id="rId30"/>
      <p:bold r:id="rId31"/>
    </p:embeddedFont>
  </p:embeddedFontLst>
  <p:custDataLst>
    <p:tags r:id="rId32"/>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C6E7A"/>
    <a:srgbClr val="EAE8E5"/>
    <a:srgbClr val="0057A7"/>
    <a:srgbClr val="FFFFD5"/>
    <a:srgbClr val="FFFFCC"/>
    <a:srgbClr val="FFFFFF"/>
    <a:srgbClr val="00508A"/>
    <a:srgbClr val="EB6C15"/>
    <a:srgbClr val="D05F1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4788" autoAdjust="0"/>
  </p:normalViewPr>
  <p:slideViewPr>
    <p:cSldViewPr snapToGrid="0">
      <p:cViewPr varScale="1">
        <p:scale>
          <a:sx n="117" d="100"/>
          <a:sy n="117" d="100"/>
        </p:scale>
        <p:origin x="880" y="72"/>
      </p:cViewPr>
      <p:guideLst>
        <p:guide orient="horz" pos="1620"/>
        <p:guide pos="216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6_5">
  <dgm:title val=""/>
  <dgm:desc val=""/>
  <dgm:catLst>
    <dgm:cat type="accent6" pri="11500"/>
  </dgm:catLst>
  <dgm:styleLbl name="node0">
    <dgm:fillClrLst meth="cycle">
      <a:schemeClr val="accent6">
        <a:alpha val="80000"/>
      </a:schemeClr>
    </dgm:fillClrLst>
    <dgm:linClrLst meth="repeat">
      <a:schemeClr val="lt1"/>
    </dgm:linClrLst>
    <dgm:effectClrLst/>
    <dgm:txLinClrLst/>
    <dgm:txFillClrLst/>
    <dgm:txEffectClrLst/>
  </dgm:styleLbl>
  <dgm:styleLbl name="alignNode1">
    <dgm:fillClrLst>
      <a:schemeClr val="accent6">
        <a:alpha val="90000"/>
      </a:schemeClr>
      <a:schemeClr val="accent6">
        <a:alpha val="50000"/>
      </a:schemeClr>
    </dgm:fillClrLst>
    <dgm:linClrLst>
      <a:schemeClr val="accent6">
        <a:alpha val="90000"/>
      </a:schemeClr>
      <a:schemeClr val="accent6">
        <a:alpha val="50000"/>
      </a:schemeClr>
    </dgm:linClrLst>
    <dgm:effectClrLst/>
    <dgm:txLinClrLst/>
    <dgm:txFillClrLst/>
    <dgm:txEffectClrLst/>
  </dgm:styleLbl>
  <dgm:styleLbl name="node1">
    <dgm:fillClrLst>
      <a:schemeClr val="accent6">
        <a:alpha val="90000"/>
      </a:schemeClr>
      <a:schemeClr val="accent6">
        <a:alpha val="50000"/>
      </a:schemeClr>
    </dgm:fillClrLst>
    <dgm:linClrLst meth="repeat">
      <a:schemeClr val="lt1"/>
    </dgm:linClrLst>
    <dgm:effectClrLst/>
    <dgm:txLinClrLst/>
    <dgm:txFillClrLst/>
    <dgm:txEffectClrLst/>
  </dgm:styleLbl>
  <dgm:styleLbl name="lnNode1">
    <dgm:fillClrLst>
      <a:schemeClr val="accent6">
        <a:shade val="90000"/>
      </a:schemeClr>
      <a:schemeClr val="accent6">
        <a:tint val="50000"/>
        <a:alpha val="5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alpha val="80000"/>
      </a:schemeClr>
    </dgm:fillClrLst>
    <dgm:linClrLst meth="repeat">
      <a:schemeClr val="lt1"/>
    </dgm:linClrLst>
    <dgm:effectClrLst/>
    <dgm:txLinClrLst/>
    <dgm:txFillClrLst/>
    <dgm:txEffectClrLst/>
  </dgm:styleLbl>
  <dgm:styleLbl name="node2">
    <dgm:fillClrLst>
      <a:schemeClr val="accent6">
        <a:alpha val="70000"/>
      </a:schemeClr>
    </dgm:fillClrLst>
    <dgm:linClrLst meth="repeat">
      <a:schemeClr val="lt1"/>
    </dgm:linClrLst>
    <dgm:effectClrLst/>
    <dgm:txLinClrLst/>
    <dgm:txFillClrLst/>
    <dgm:txEffectClrLst/>
  </dgm:styleLbl>
  <dgm:styleLbl name="node3">
    <dgm:fillClrLst>
      <a:schemeClr val="accent6">
        <a:alpha val="50000"/>
      </a:schemeClr>
    </dgm:fillClrLst>
    <dgm:linClrLst meth="repeat">
      <a:schemeClr val="lt1"/>
    </dgm:linClrLst>
    <dgm:effectClrLst/>
    <dgm:txLinClrLst/>
    <dgm:txFillClrLst/>
    <dgm:txEffectClrLst/>
  </dgm:styleLbl>
  <dgm:styleLbl name="node4">
    <dgm:fillClrLst>
      <a:schemeClr val="accent6">
        <a:alpha val="30000"/>
      </a:schemeClr>
    </dgm:fillClrLst>
    <dgm:linClrLst meth="repeat">
      <a:schemeClr val="lt1"/>
    </dgm:linClrLst>
    <dgm:effectClrLst/>
    <dgm:txLinClrLst/>
    <dgm:txFillClrLst/>
    <dgm:txEffectClrLst/>
  </dgm:styleLbl>
  <dgm:styleLbl name="fgImgPlace1">
    <dgm:fillClrLst>
      <a:schemeClr val="accent6">
        <a:tint val="50000"/>
        <a:alpha val="90000"/>
      </a:schemeClr>
      <a:schemeClr val="accent6">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f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b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sibTrans1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alpha val="90000"/>
      </a:schemeClr>
    </dgm:fillClrLst>
    <dgm:linClrLst meth="repeat">
      <a:schemeClr val="lt1"/>
    </dgm:linClrLst>
    <dgm:effectClrLst/>
    <dgm:txLinClrLst/>
    <dgm:txFillClrLst/>
    <dgm:txEffectClrLst/>
  </dgm:styleLbl>
  <dgm:styleLbl name="asst1">
    <dgm:fillClrLst meth="repeat">
      <a:schemeClr val="accent6">
        <a:alpha val="90000"/>
      </a:schemeClr>
    </dgm:fillClrLst>
    <dgm:linClrLst meth="repeat">
      <a:schemeClr val="lt1"/>
    </dgm:linClrLst>
    <dgm:effectClrLst/>
    <dgm:txLinClrLst/>
    <dgm:txFillClrLst/>
    <dgm:txEffectClrLst/>
  </dgm:styleLbl>
  <dgm:styleLbl name="asst2">
    <dgm:fillClrLst>
      <a:schemeClr val="accent6">
        <a:alpha val="90000"/>
      </a:schemeClr>
    </dgm:fillClrLst>
    <dgm:linClrLst meth="repeat">
      <a:schemeClr val="lt1"/>
    </dgm:linClrLst>
    <dgm:effectClrLst/>
    <dgm:txLinClrLst/>
    <dgm:txFillClrLst/>
    <dgm:txEffectClrLst/>
  </dgm:styleLbl>
  <dgm:styleLbl name="asst3">
    <dgm:fillClrLst>
      <a:schemeClr val="accent6">
        <a:alpha val="70000"/>
      </a:schemeClr>
    </dgm:fillClrLst>
    <dgm:linClrLst meth="repeat">
      <a:schemeClr val="lt1"/>
    </dgm:linClrLst>
    <dgm:effectClrLst/>
    <dgm:txLinClrLst/>
    <dgm:txFillClrLst/>
    <dgm:txEffectClrLst/>
  </dgm:styleLbl>
  <dgm:styleLbl name="asst4">
    <dgm:fillClrLst>
      <a:schemeClr val="accent6">
        <a:alpha val="50000"/>
      </a:schemeClr>
    </dgm:fillClrLst>
    <dgm:linClrLst meth="repeat">
      <a:schemeClr val="lt1"/>
    </dgm:linClrLst>
    <dgm:effectClrLst/>
    <dgm:txLinClrLst/>
    <dgm:txFillClrLst/>
    <dgm:txEffectClrLst/>
  </dgm:styleLbl>
  <dgm:styleLbl name="parChTrans2D1">
    <dgm:fillClrLst meth="repeat">
      <a:schemeClr val="accent6">
        <a:shade val="80000"/>
      </a:schemeClr>
    </dgm:fillClrLst>
    <dgm:linClrLst meth="repeat">
      <a:schemeClr val="accent6">
        <a:shade val="80000"/>
      </a:schemeClr>
    </dgm:linClrLst>
    <dgm:effectClrLst/>
    <dgm:txLinClrLst/>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dk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a:tint val="90000"/>
      </a:schemeClr>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a:schemeClr val="accent6">
        <a:alpha val="90000"/>
        <a:tint val="40000"/>
      </a:schemeClr>
      <a:schemeClr val="accent6">
        <a:alpha val="5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5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8673977-3568-4AB2-9EA1-F350420F1A95}" type="doc">
      <dgm:prSet loTypeId="urn:microsoft.com/office/officeart/2005/8/layout/cycle8" loCatId="cycle" qsTypeId="urn:microsoft.com/office/officeart/2005/8/quickstyle/simple1" qsCatId="simple" csTypeId="urn:microsoft.com/office/officeart/2005/8/colors/accent6_5" csCatId="accent6" phldr="1"/>
      <dgm:spPr/>
    </dgm:pt>
    <dgm:pt modelId="{2F337121-74B9-4C6C-BD97-7505DD8B9B11}">
      <dgm:prSet phldrT="[文本]" custT="1"/>
      <dgm:spPr/>
      <dgm:t>
        <a:bodyPr/>
        <a:lstStyle/>
        <a:p>
          <a:r>
            <a:rPr lang="zh-CN" altLang="en-US" sz="1000" dirty="0"/>
            <a:t>根据队列状态和计算资源进行决策</a:t>
          </a:r>
        </a:p>
      </dgm:t>
    </dgm:pt>
    <dgm:pt modelId="{66E21E75-010E-40F9-B3AF-48A99347BB72}" type="parTrans" cxnId="{15BB6549-7A3B-400C-ACC1-6D3F37E6B788}">
      <dgm:prSet/>
      <dgm:spPr/>
      <dgm:t>
        <a:bodyPr/>
        <a:lstStyle/>
        <a:p>
          <a:endParaRPr lang="zh-CN" altLang="en-US"/>
        </a:p>
      </dgm:t>
    </dgm:pt>
    <dgm:pt modelId="{F4ECC5C2-94F2-408A-B4B4-39C0679CF09F}" type="sibTrans" cxnId="{15BB6549-7A3B-400C-ACC1-6D3F37E6B788}">
      <dgm:prSet/>
      <dgm:spPr/>
      <dgm:t>
        <a:bodyPr/>
        <a:lstStyle/>
        <a:p>
          <a:endParaRPr lang="zh-CN" altLang="en-US"/>
        </a:p>
      </dgm:t>
    </dgm:pt>
    <dgm:pt modelId="{C3B0994F-8405-4A06-B28E-2C75F78489DF}">
      <dgm:prSet phldrT="[文本]" custT="1"/>
      <dgm:spPr/>
      <dgm:t>
        <a:bodyPr/>
        <a:lstStyle/>
        <a:p>
          <a:r>
            <a:rPr lang="zh-CN" altLang="en-US" sz="1200" dirty="0"/>
            <a:t>分配计算资源</a:t>
          </a:r>
        </a:p>
      </dgm:t>
    </dgm:pt>
    <dgm:pt modelId="{2FB2B1BE-BC27-4A24-891A-E7060D6B1BE5}" type="parTrans" cxnId="{D3124782-A243-46BA-A79D-F20A2AAB947E}">
      <dgm:prSet/>
      <dgm:spPr/>
      <dgm:t>
        <a:bodyPr/>
        <a:lstStyle/>
        <a:p>
          <a:endParaRPr lang="zh-CN" altLang="en-US"/>
        </a:p>
      </dgm:t>
    </dgm:pt>
    <dgm:pt modelId="{61D97C06-20B9-4623-B222-CDA97FD9EAD2}" type="sibTrans" cxnId="{D3124782-A243-46BA-A79D-F20A2AAB947E}">
      <dgm:prSet/>
      <dgm:spPr/>
      <dgm:t>
        <a:bodyPr/>
        <a:lstStyle/>
        <a:p>
          <a:endParaRPr lang="zh-CN" altLang="en-US"/>
        </a:p>
      </dgm:t>
    </dgm:pt>
    <dgm:pt modelId="{59B644EB-FAF8-477D-A1A8-856D81D30D8A}">
      <dgm:prSet phldrT="[文本]" custT="1"/>
      <dgm:spPr/>
      <dgm:t>
        <a:bodyPr/>
        <a:lstStyle/>
        <a:p>
          <a:r>
            <a:rPr lang="zh-CN" altLang="en-US" sz="1200" dirty="0"/>
            <a:t>读取</a:t>
          </a:r>
          <a:endParaRPr lang="en-US" altLang="zh-CN" sz="1200" dirty="0"/>
        </a:p>
        <a:p>
          <a:r>
            <a:rPr lang="zh-CN" altLang="en-US" sz="1200" dirty="0"/>
            <a:t>计算任务</a:t>
          </a:r>
        </a:p>
      </dgm:t>
    </dgm:pt>
    <dgm:pt modelId="{9EB0D6D9-7438-4BB0-AE0D-E4F9394ECCBA}" type="parTrans" cxnId="{3FB5800A-9F0E-40D5-A2C3-E44FF28F9287}">
      <dgm:prSet/>
      <dgm:spPr/>
      <dgm:t>
        <a:bodyPr/>
        <a:lstStyle/>
        <a:p>
          <a:endParaRPr lang="zh-CN" altLang="en-US"/>
        </a:p>
      </dgm:t>
    </dgm:pt>
    <dgm:pt modelId="{E92109C3-C4DF-4889-8330-B909EE758F4B}" type="sibTrans" cxnId="{3FB5800A-9F0E-40D5-A2C3-E44FF28F9287}">
      <dgm:prSet/>
      <dgm:spPr/>
      <dgm:t>
        <a:bodyPr/>
        <a:lstStyle/>
        <a:p>
          <a:endParaRPr lang="zh-CN" altLang="en-US"/>
        </a:p>
      </dgm:t>
    </dgm:pt>
    <dgm:pt modelId="{DCC75BD1-1130-4332-95F9-2D9157655FE6}" type="pres">
      <dgm:prSet presAssocID="{E8673977-3568-4AB2-9EA1-F350420F1A95}" presName="compositeShape" presStyleCnt="0">
        <dgm:presLayoutVars>
          <dgm:chMax val="7"/>
          <dgm:dir/>
          <dgm:resizeHandles val="exact"/>
        </dgm:presLayoutVars>
      </dgm:prSet>
      <dgm:spPr/>
    </dgm:pt>
    <dgm:pt modelId="{C24EB9C0-FAD6-459A-A95F-8E9D0CE3899F}" type="pres">
      <dgm:prSet presAssocID="{E8673977-3568-4AB2-9EA1-F350420F1A95}" presName="wedge1" presStyleLbl="node1" presStyleIdx="0" presStyleCnt="3"/>
      <dgm:spPr/>
    </dgm:pt>
    <dgm:pt modelId="{DF866299-D9F9-4BDC-9165-128261E1A4C2}" type="pres">
      <dgm:prSet presAssocID="{E8673977-3568-4AB2-9EA1-F350420F1A95}" presName="dummy1a" presStyleCnt="0"/>
      <dgm:spPr/>
    </dgm:pt>
    <dgm:pt modelId="{B6F9053A-3DE9-4B81-848D-9BB12F7DC6D2}" type="pres">
      <dgm:prSet presAssocID="{E8673977-3568-4AB2-9EA1-F350420F1A95}" presName="dummy1b" presStyleCnt="0"/>
      <dgm:spPr/>
    </dgm:pt>
    <dgm:pt modelId="{0EDE1FFC-9736-4D7B-BDD5-FA8B0610E802}" type="pres">
      <dgm:prSet presAssocID="{E8673977-3568-4AB2-9EA1-F350420F1A95}" presName="wedge1Tx" presStyleLbl="node1" presStyleIdx="0" presStyleCnt="3">
        <dgm:presLayoutVars>
          <dgm:chMax val="0"/>
          <dgm:chPref val="0"/>
          <dgm:bulletEnabled val="1"/>
        </dgm:presLayoutVars>
      </dgm:prSet>
      <dgm:spPr/>
    </dgm:pt>
    <dgm:pt modelId="{2562D963-A5C1-4A27-8194-C3DFC881D8FD}" type="pres">
      <dgm:prSet presAssocID="{E8673977-3568-4AB2-9EA1-F350420F1A95}" presName="wedge2" presStyleLbl="node1" presStyleIdx="1" presStyleCnt="3"/>
      <dgm:spPr/>
    </dgm:pt>
    <dgm:pt modelId="{92B7CA56-8BC2-41AD-8181-B765C956B694}" type="pres">
      <dgm:prSet presAssocID="{E8673977-3568-4AB2-9EA1-F350420F1A95}" presName="dummy2a" presStyleCnt="0"/>
      <dgm:spPr/>
    </dgm:pt>
    <dgm:pt modelId="{1BE20C90-7323-4435-A0B0-7A640D27EDC9}" type="pres">
      <dgm:prSet presAssocID="{E8673977-3568-4AB2-9EA1-F350420F1A95}" presName="dummy2b" presStyleCnt="0"/>
      <dgm:spPr/>
    </dgm:pt>
    <dgm:pt modelId="{CE0647EE-ACFB-463C-8138-349DB7C02DC6}" type="pres">
      <dgm:prSet presAssocID="{E8673977-3568-4AB2-9EA1-F350420F1A95}" presName="wedge2Tx" presStyleLbl="node1" presStyleIdx="1" presStyleCnt="3">
        <dgm:presLayoutVars>
          <dgm:chMax val="0"/>
          <dgm:chPref val="0"/>
          <dgm:bulletEnabled val="1"/>
        </dgm:presLayoutVars>
      </dgm:prSet>
      <dgm:spPr/>
    </dgm:pt>
    <dgm:pt modelId="{735EFC80-4543-4D3F-BBC2-F1406701CF86}" type="pres">
      <dgm:prSet presAssocID="{E8673977-3568-4AB2-9EA1-F350420F1A95}" presName="wedge3" presStyleLbl="node1" presStyleIdx="2" presStyleCnt="3"/>
      <dgm:spPr/>
    </dgm:pt>
    <dgm:pt modelId="{483DDC83-45E7-45AF-B943-895ABD9C9AE9}" type="pres">
      <dgm:prSet presAssocID="{E8673977-3568-4AB2-9EA1-F350420F1A95}" presName="dummy3a" presStyleCnt="0"/>
      <dgm:spPr/>
    </dgm:pt>
    <dgm:pt modelId="{353595FA-8E3A-41D1-A528-2217683091E6}" type="pres">
      <dgm:prSet presAssocID="{E8673977-3568-4AB2-9EA1-F350420F1A95}" presName="dummy3b" presStyleCnt="0"/>
      <dgm:spPr/>
    </dgm:pt>
    <dgm:pt modelId="{9440D195-0F7D-4B90-A9CE-20C4EB20860F}" type="pres">
      <dgm:prSet presAssocID="{E8673977-3568-4AB2-9EA1-F350420F1A95}" presName="wedge3Tx" presStyleLbl="node1" presStyleIdx="2" presStyleCnt="3">
        <dgm:presLayoutVars>
          <dgm:chMax val="0"/>
          <dgm:chPref val="0"/>
          <dgm:bulletEnabled val="1"/>
        </dgm:presLayoutVars>
      </dgm:prSet>
      <dgm:spPr/>
    </dgm:pt>
    <dgm:pt modelId="{957B11D1-16A4-4F89-B7B8-7995A5B02BDE}" type="pres">
      <dgm:prSet presAssocID="{F4ECC5C2-94F2-408A-B4B4-39C0679CF09F}" presName="arrowWedge1" presStyleLbl="fgSibTrans2D1" presStyleIdx="0" presStyleCnt="3"/>
      <dgm:spPr/>
    </dgm:pt>
    <dgm:pt modelId="{F82F065E-209E-4F46-8213-D83F533057C6}" type="pres">
      <dgm:prSet presAssocID="{61D97C06-20B9-4623-B222-CDA97FD9EAD2}" presName="arrowWedge2" presStyleLbl="fgSibTrans2D1" presStyleIdx="1" presStyleCnt="3"/>
      <dgm:spPr/>
    </dgm:pt>
    <dgm:pt modelId="{69B07B94-EBD5-432C-91B7-6CCA976D000E}" type="pres">
      <dgm:prSet presAssocID="{E92109C3-C4DF-4889-8330-B909EE758F4B}" presName="arrowWedge3" presStyleLbl="fgSibTrans2D1" presStyleIdx="2" presStyleCnt="3"/>
      <dgm:spPr/>
    </dgm:pt>
  </dgm:ptLst>
  <dgm:cxnLst>
    <dgm:cxn modelId="{3FB5800A-9F0E-40D5-A2C3-E44FF28F9287}" srcId="{E8673977-3568-4AB2-9EA1-F350420F1A95}" destId="{59B644EB-FAF8-477D-A1A8-856D81D30D8A}" srcOrd="2" destOrd="0" parTransId="{9EB0D6D9-7438-4BB0-AE0D-E4F9394ECCBA}" sibTransId="{E92109C3-C4DF-4889-8330-B909EE758F4B}"/>
    <dgm:cxn modelId="{02A3B545-E8E1-4DAB-B56C-99FECF3781AD}" type="presOf" srcId="{59B644EB-FAF8-477D-A1A8-856D81D30D8A}" destId="{735EFC80-4543-4D3F-BBC2-F1406701CF86}" srcOrd="0" destOrd="0" presId="urn:microsoft.com/office/officeart/2005/8/layout/cycle8"/>
    <dgm:cxn modelId="{15BB6549-7A3B-400C-ACC1-6D3F37E6B788}" srcId="{E8673977-3568-4AB2-9EA1-F350420F1A95}" destId="{2F337121-74B9-4C6C-BD97-7505DD8B9B11}" srcOrd="0" destOrd="0" parTransId="{66E21E75-010E-40F9-B3AF-48A99347BB72}" sibTransId="{F4ECC5C2-94F2-408A-B4B4-39C0679CF09F}"/>
    <dgm:cxn modelId="{A36B277C-CD97-492F-8BDD-7C195354A991}" type="presOf" srcId="{C3B0994F-8405-4A06-B28E-2C75F78489DF}" destId="{2562D963-A5C1-4A27-8194-C3DFC881D8FD}" srcOrd="0" destOrd="0" presId="urn:microsoft.com/office/officeart/2005/8/layout/cycle8"/>
    <dgm:cxn modelId="{D3124782-A243-46BA-A79D-F20A2AAB947E}" srcId="{E8673977-3568-4AB2-9EA1-F350420F1A95}" destId="{C3B0994F-8405-4A06-B28E-2C75F78489DF}" srcOrd="1" destOrd="0" parTransId="{2FB2B1BE-BC27-4A24-891A-E7060D6B1BE5}" sibTransId="{61D97C06-20B9-4623-B222-CDA97FD9EAD2}"/>
    <dgm:cxn modelId="{FE83548F-4A1C-4729-9042-B672F40D80FE}" type="presOf" srcId="{59B644EB-FAF8-477D-A1A8-856D81D30D8A}" destId="{9440D195-0F7D-4B90-A9CE-20C4EB20860F}" srcOrd="1" destOrd="0" presId="urn:microsoft.com/office/officeart/2005/8/layout/cycle8"/>
    <dgm:cxn modelId="{BA461F92-B821-4985-829F-2C52F021A32E}" type="presOf" srcId="{E8673977-3568-4AB2-9EA1-F350420F1A95}" destId="{DCC75BD1-1130-4332-95F9-2D9157655FE6}" srcOrd="0" destOrd="0" presId="urn:microsoft.com/office/officeart/2005/8/layout/cycle8"/>
    <dgm:cxn modelId="{7BAE0A98-13CC-4DC9-9D46-EEE7FEC6950C}" type="presOf" srcId="{2F337121-74B9-4C6C-BD97-7505DD8B9B11}" destId="{C24EB9C0-FAD6-459A-A95F-8E9D0CE3899F}" srcOrd="0" destOrd="0" presId="urn:microsoft.com/office/officeart/2005/8/layout/cycle8"/>
    <dgm:cxn modelId="{4B1A9999-3E4D-478F-968F-953F265C7FBD}" type="presOf" srcId="{2F337121-74B9-4C6C-BD97-7505DD8B9B11}" destId="{0EDE1FFC-9736-4D7B-BDD5-FA8B0610E802}" srcOrd="1" destOrd="0" presId="urn:microsoft.com/office/officeart/2005/8/layout/cycle8"/>
    <dgm:cxn modelId="{91A13FFB-7DAD-4CBF-A4DE-4CA6FF54088F}" type="presOf" srcId="{C3B0994F-8405-4A06-B28E-2C75F78489DF}" destId="{CE0647EE-ACFB-463C-8138-349DB7C02DC6}" srcOrd="1" destOrd="0" presId="urn:microsoft.com/office/officeart/2005/8/layout/cycle8"/>
    <dgm:cxn modelId="{4F55403F-495E-4151-B35F-E3403D8AD114}" type="presParOf" srcId="{DCC75BD1-1130-4332-95F9-2D9157655FE6}" destId="{C24EB9C0-FAD6-459A-A95F-8E9D0CE3899F}" srcOrd="0" destOrd="0" presId="urn:microsoft.com/office/officeart/2005/8/layout/cycle8"/>
    <dgm:cxn modelId="{ADB451CE-FD39-4E24-B680-15C658518737}" type="presParOf" srcId="{DCC75BD1-1130-4332-95F9-2D9157655FE6}" destId="{DF866299-D9F9-4BDC-9165-128261E1A4C2}" srcOrd="1" destOrd="0" presId="urn:microsoft.com/office/officeart/2005/8/layout/cycle8"/>
    <dgm:cxn modelId="{8DF140D7-FE4E-4D11-AE61-845785628DD5}" type="presParOf" srcId="{DCC75BD1-1130-4332-95F9-2D9157655FE6}" destId="{B6F9053A-3DE9-4B81-848D-9BB12F7DC6D2}" srcOrd="2" destOrd="0" presId="urn:microsoft.com/office/officeart/2005/8/layout/cycle8"/>
    <dgm:cxn modelId="{88358502-5ED2-48C8-A415-2F9FA0E28E70}" type="presParOf" srcId="{DCC75BD1-1130-4332-95F9-2D9157655FE6}" destId="{0EDE1FFC-9736-4D7B-BDD5-FA8B0610E802}" srcOrd="3" destOrd="0" presId="urn:microsoft.com/office/officeart/2005/8/layout/cycle8"/>
    <dgm:cxn modelId="{45EE2F8F-5C3A-488E-BDF3-05C5A96A9B84}" type="presParOf" srcId="{DCC75BD1-1130-4332-95F9-2D9157655FE6}" destId="{2562D963-A5C1-4A27-8194-C3DFC881D8FD}" srcOrd="4" destOrd="0" presId="urn:microsoft.com/office/officeart/2005/8/layout/cycle8"/>
    <dgm:cxn modelId="{DF4E1B9D-07B5-48D5-BD4D-2371F68D632B}" type="presParOf" srcId="{DCC75BD1-1130-4332-95F9-2D9157655FE6}" destId="{92B7CA56-8BC2-41AD-8181-B765C956B694}" srcOrd="5" destOrd="0" presId="urn:microsoft.com/office/officeart/2005/8/layout/cycle8"/>
    <dgm:cxn modelId="{9355BCA5-459B-40A3-A3D3-CBE9FBF8274C}" type="presParOf" srcId="{DCC75BD1-1130-4332-95F9-2D9157655FE6}" destId="{1BE20C90-7323-4435-A0B0-7A640D27EDC9}" srcOrd="6" destOrd="0" presId="urn:microsoft.com/office/officeart/2005/8/layout/cycle8"/>
    <dgm:cxn modelId="{860D76B2-7728-4959-A7C4-70BFDEB4DFEE}" type="presParOf" srcId="{DCC75BD1-1130-4332-95F9-2D9157655FE6}" destId="{CE0647EE-ACFB-463C-8138-349DB7C02DC6}" srcOrd="7" destOrd="0" presId="urn:microsoft.com/office/officeart/2005/8/layout/cycle8"/>
    <dgm:cxn modelId="{3AE77BBC-5A4F-442B-A547-723D3C5997A7}" type="presParOf" srcId="{DCC75BD1-1130-4332-95F9-2D9157655FE6}" destId="{735EFC80-4543-4D3F-BBC2-F1406701CF86}" srcOrd="8" destOrd="0" presId="urn:microsoft.com/office/officeart/2005/8/layout/cycle8"/>
    <dgm:cxn modelId="{E4946817-8C85-4CF4-B584-48D7FD9240CD}" type="presParOf" srcId="{DCC75BD1-1130-4332-95F9-2D9157655FE6}" destId="{483DDC83-45E7-45AF-B943-895ABD9C9AE9}" srcOrd="9" destOrd="0" presId="urn:microsoft.com/office/officeart/2005/8/layout/cycle8"/>
    <dgm:cxn modelId="{D362A0AE-A291-4FE0-84C6-DCF51D13EAEB}" type="presParOf" srcId="{DCC75BD1-1130-4332-95F9-2D9157655FE6}" destId="{353595FA-8E3A-41D1-A528-2217683091E6}" srcOrd="10" destOrd="0" presId="urn:microsoft.com/office/officeart/2005/8/layout/cycle8"/>
    <dgm:cxn modelId="{98CAE6DF-88DA-4823-9EC1-1C644AE622B9}" type="presParOf" srcId="{DCC75BD1-1130-4332-95F9-2D9157655FE6}" destId="{9440D195-0F7D-4B90-A9CE-20C4EB20860F}" srcOrd="11" destOrd="0" presId="urn:microsoft.com/office/officeart/2005/8/layout/cycle8"/>
    <dgm:cxn modelId="{80B55816-56F1-42FA-8692-8E9AAA1632D2}" type="presParOf" srcId="{DCC75BD1-1130-4332-95F9-2D9157655FE6}" destId="{957B11D1-16A4-4F89-B7B8-7995A5B02BDE}" srcOrd="12" destOrd="0" presId="urn:microsoft.com/office/officeart/2005/8/layout/cycle8"/>
    <dgm:cxn modelId="{AD584524-50A1-4A3E-B365-799B1C6CBAAF}" type="presParOf" srcId="{DCC75BD1-1130-4332-95F9-2D9157655FE6}" destId="{F82F065E-209E-4F46-8213-D83F533057C6}" srcOrd="13" destOrd="0" presId="urn:microsoft.com/office/officeart/2005/8/layout/cycle8"/>
    <dgm:cxn modelId="{0ECA503E-78BA-4C9E-AB29-0322C3E706ED}" type="presParOf" srcId="{DCC75BD1-1130-4332-95F9-2D9157655FE6}" destId="{69B07B94-EBD5-432C-91B7-6CCA976D000E}" srcOrd="14" destOrd="0" presId="urn:microsoft.com/office/officeart/2005/8/layout/cycle8"/>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2CACCD7-E9B2-4E3E-9CE2-43D65C7ED117}" type="doc">
      <dgm:prSet loTypeId="urn:microsoft.com/office/officeart/2005/8/layout/chevron2" loCatId="process" qsTypeId="urn:microsoft.com/office/officeart/2005/8/quickstyle/simple1" qsCatId="simple" csTypeId="urn:microsoft.com/office/officeart/2005/8/colors/accent6_3" csCatId="accent6" phldr="1"/>
      <dgm:spPr/>
      <dgm:t>
        <a:bodyPr/>
        <a:lstStyle/>
        <a:p>
          <a:endParaRPr lang="zh-CN" altLang="en-US"/>
        </a:p>
      </dgm:t>
    </dgm:pt>
    <dgm:pt modelId="{6340EAEE-EF71-4621-A790-63CA3AF24911}">
      <dgm:prSet phldrT="[文本]"/>
      <dgm:spPr/>
      <dgm:t>
        <a:bodyPr/>
        <a:lstStyle/>
        <a:p>
          <a:r>
            <a:rPr lang="zh-CN" altLang="zh-CN" b="1" dirty="0"/>
            <a:t>功耗和延迟模型</a:t>
          </a:r>
          <a:endParaRPr lang="zh-CN" altLang="en-US" dirty="0"/>
        </a:p>
      </dgm:t>
    </dgm:pt>
    <dgm:pt modelId="{1BC8C11C-A020-468A-8FFD-7F9AE3FF018C}" type="parTrans" cxnId="{DC54F4C1-7BB6-4724-AAD1-95D56A90FC32}">
      <dgm:prSet/>
      <dgm:spPr/>
      <dgm:t>
        <a:bodyPr/>
        <a:lstStyle/>
        <a:p>
          <a:endParaRPr lang="zh-CN" altLang="en-US"/>
        </a:p>
      </dgm:t>
    </dgm:pt>
    <dgm:pt modelId="{299462DB-E410-49DA-9A05-D76919DB0CC9}" type="sibTrans" cxnId="{DC54F4C1-7BB6-4724-AAD1-95D56A90FC32}">
      <dgm:prSet/>
      <dgm:spPr/>
      <dgm:t>
        <a:bodyPr/>
        <a:lstStyle/>
        <a:p>
          <a:endParaRPr lang="zh-CN" altLang="en-US"/>
        </a:p>
      </dgm:t>
    </dgm:pt>
    <dgm:pt modelId="{282E9E80-1859-4EF4-B954-59B616CAE67B}">
      <dgm:prSet phldrT="[文本]"/>
      <dgm:spPr/>
      <dgm:t>
        <a:bodyPr/>
        <a:lstStyle/>
        <a:p>
          <a:r>
            <a:rPr lang="zh-CN" altLang="en-US" dirty="0"/>
            <a:t>数据传输时延、算法时间开销、计算时延</a:t>
          </a:r>
        </a:p>
      </dgm:t>
    </dgm:pt>
    <dgm:pt modelId="{C5B4F5CD-C25A-47E4-9476-F26793755136}" type="parTrans" cxnId="{045820FB-1A7F-4D4F-8207-79FB834A2C87}">
      <dgm:prSet/>
      <dgm:spPr/>
      <dgm:t>
        <a:bodyPr/>
        <a:lstStyle/>
        <a:p>
          <a:endParaRPr lang="zh-CN" altLang="en-US"/>
        </a:p>
      </dgm:t>
    </dgm:pt>
    <dgm:pt modelId="{5670C220-C188-44BC-864C-A5AC07A848B7}" type="sibTrans" cxnId="{045820FB-1A7F-4D4F-8207-79FB834A2C87}">
      <dgm:prSet/>
      <dgm:spPr/>
      <dgm:t>
        <a:bodyPr/>
        <a:lstStyle/>
        <a:p>
          <a:endParaRPr lang="zh-CN" altLang="en-US"/>
        </a:p>
      </dgm:t>
    </dgm:pt>
    <dgm:pt modelId="{A804051F-F3B3-4724-8EBC-E48AF458D170}">
      <dgm:prSet phldrT="[文本]"/>
      <dgm:spPr/>
      <dgm:t>
        <a:bodyPr/>
        <a:lstStyle/>
        <a:p>
          <a:r>
            <a:rPr lang="zh-CN" altLang="en-US" dirty="0"/>
            <a:t>计算能耗、通信能耗</a:t>
          </a:r>
        </a:p>
      </dgm:t>
    </dgm:pt>
    <dgm:pt modelId="{E61B8376-7C13-4F38-8B26-5A9E8482129A}" type="parTrans" cxnId="{A7CEF39A-708C-40F2-9117-157E618474EA}">
      <dgm:prSet/>
      <dgm:spPr/>
      <dgm:t>
        <a:bodyPr/>
        <a:lstStyle/>
        <a:p>
          <a:endParaRPr lang="zh-CN" altLang="en-US"/>
        </a:p>
      </dgm:t>
    </dgm:pt>
    <dgm:pt modelId="{84866E70-8088-4D08-9F67-382284321591}" type="sibTrans" cxnId="{A7CEF39A-708C-40F2-9117-157E618474EA}">
      <dgm:prSet/>
      <dgm:spPr/>
      <dgm:t>
        <a:bodyPr/>
        <a:lstStyle/>
        <a:p>
          <a:endParaRPr lang="zh-CN" altLang="en-US"/>
        </a:p>
      </dgm:t>
    </dgm:pt>
    <dgm:pt modelId="{493E92B6-B980-4D29-86A2-EBD596590CAC}">
      <dgm:prSet phldrT="[文本]"/>
      <dgm:spPr/>
      <dgm:t>
        <a:bodyPr/>
        <a:lstStyle/>
        <a:p>
          <a:r>
            <a:rPr lang="zh-CN" altLang="en-US" b="1" dirty="0"/>
            <a:t>资源分配算法</a:t>
          </a:r>
          <a:endParaRPr lang="zh-CN" altLang="en-US" dirty="0"/>
        </a:p>
      </dgm:t>
    </dgm:pt>
    <dgm:pt modelId="{E62FDCD9-CDCE-48AB-BEB4-D5CE88F801DC}" type="parTrans" cxnId="{5271444D-7E30-4FD1-8F29-EC0B31FD52B4}">
      <dgm:prSet/>
      <dgm:spPr/>
      <dgm:t>
        <a:bodyPr/>
        <a:lstStyle/>
        <a:p>
          <a:endParaRPr lang="zh-CN" altLang="en-US"/>
        </a:p>
      </dgm:t>
    </dgm:pt>
    <dgm:pt modelId="{4C5D38AF-1919-491F-83CA-C1F1B73DA228}" type="sibTrans" cxnId="{5271444D-7E30-4FD1-8F29-EC0B31FD52B4}">
      <dgm:prSet/>
      <dgm:spPr/>
      <dgm:t>
        <a:bodyPr/>
        <a:lstStyle/>
        <a:p>
          <a:endParaRPr lang="zh-CN" altLang="en-US"/>
        </a:p>
      </dgm:t>
    </dgm:pt>
    <dgm:pt modelId="{42DF4D0C-C3E8-4470-886B-80831D1B8C27}">
      <dgm:prSet phldrT="[文本]"/>
      <dgm:spPr/>
      <dgm:t>
        <a:bodyPr/>
        <a:lstStyle/>
        <a:p>
          <a:r>
            <a:rPr lang="zh-CN" altLang="en-US" dirty="0"/>
            <a:t>高耦合度子任务聚合</a:t>
          </a:r>
        </a:p>
      </dgm:t>
    </dgm:pt>
    <dgm:pt modelId="{83253E44-96F2-4B8D-B344-5B6EF0363D07}" type="parTrans" cxnId="{FE1128E2-70B7-43EC-825B-7E2D1461D6DD}">
      <dgm:prSet/>
      <dgm:spPr/>
      <dgm:t>
        <a:bodyPr/>
        <a:lstStyle/>
        <a:p>
          <a:endParaRPr lang="zh-CN" altLang="en-US"/>
        </a:p>
      </dgm:t>
    </dgm:pt>
    <dgm:pt modelId="{29ED0638-6228-4B27-80AE-883DB94B1CD1}" type="sibTrans" cxnId="{FE1128E2-70B7-43EC-825B-7E2D1461D6DD}">
      <dgm:prSet/>
      <dgm:spPr/>
      <dgm:t>
        <a:bodyPr/>
        <a:lstStyle/>
        <a:p>
          <a:endParaRPr lang="zh-CN" altLang="en-US"/>
        </a:p>
      </dgm:t>
    </dgm:pt>
    <dgm:pt modelId="{AE22E0D9-3A43-4188-9148-466E976F5C24}">
      <dgm:prSet phldrT="[文本]"/>
      <dgm:spPr/>
      <dgm:t>
        <a:bodyPr/>
        <a:lstStyle/>
        <a:p>
          <a:r>
            <a:rPr lang="zh-CN" altLang="en-US" b="1" dirty="0"/>
            <a:t>计算资源内</a:t>
          </a:r>
          <a:endParaRPr lang="en-US" altLang="zh-CN" b="1" dirty="0"/>
        </a:p>
        <a:p>
          <a:r>
            <a:rPr lang="zh-CN" altLang="en-US" b="1" dirty="0"/>
            <a:t>任务调度机制</a:t>
          </a:r>
          <a:endParaRPr lang="zh-CN" altLang="en-US" dirty="0"/>
        </a:p>
      </dgm:t>
    </dgm:pt>
    <dgm:pt modelId="{03E2FCAE-C1A7-4B25-81D9-1346CF4E2F41}" type="parTrans" cxnId="{35F54CD0-275F-4554-BC80-07A661D92255}">
      <dgm:prSet/>
      <dgm:spPr/>
      <dgm:t>
        <a:bodyPr/>
        <a:lstStyle/>
        <a:p>
          <a:endParaRPr lang="zh-CN" altLang="en-US"/>
        </a:p>
      </dgm:t>
    </dgm:pt>
    <dgm:pt modelId="{8CA7FD2F-7C14-438D-A5B8-C24A31134316}" type="sibTrans" cxnId="{35F54CD0-275F-4554-BC80-07A661D92255}">
      <dgm:prSet/>
      <dgm:spPr/>
      <dgm:t>
        <a:bodyPr/>
        <a:lstStyle/>
        <a:p>
          <a:endParaRPr lang="zh-CN" altLang="en-US"/>
        </a:p>
      </dgm:t>
    </dgm:pt>
    <dgm:pt modelId="{F0C3C39D-C952-429F-8122-73094BC04FE4}">
      <dgm:prSet phldrT="[文本]"/>
      <dgm:spPr/>
      <dgm:t>
        <a:bodyPr/>
        <a:lstStyle/>
        <a:p>
          <a:r>
            <a:rPr lang="zh-CN" altLang="en-US" dirty="0"/>
            <a:t>对计算资源内任务队列中待计算任务，综合考虑延迟敏感度和是否为最长路径子任务，调整服务次序</a:t>
          </a:r>
        </a:p>
      </dgm:t>
    </dgm:pt>
    <dgm:pt modelId="{87EAA08A-92DC-453A-91CB-1371EFE223DC}" type="parTrans" cxnId="{3572ECF9-D59F-4738-843F-2F87225E00FB}">
      <dgm:prSet/>
      <dgm:spPr/>
      <dgm:t>
        <a:bodyPr/>
        <a:lstStyle/>
        <a:p>
          <a:endParaRPr lang="zh-CN" altLang="en-US"/>
        </a:p>
      </dgm:t>
    </dgm:pt>
    <dgm:pt modelId="{4F2C1101-D31D-4CF5-977D-73C35529A3BE}" type="sibTrans" cxnId="{3572ECF9-D59F-4738-843F-2F87225E00FB}">
      <dgm:prSet/>
      <dgm:spPr/>
      <dgm:t>
        <a:bodyPr/>
        <a:lstStyle/>
        <a:p>
          <a:endParaRPr lang="zh-CN" altLang="en-US"/>
        </a:p>
      </dgm:t>
    </dgm:pt>
    <dgm:pt modelId="{BD8FBB2A-45FC-44E8-A54B-75F7B510CA8A}">
      <dgm:prSet/>
      <dgm:spPr/>
      <dgm:t>
        <a:bodyPr/>
        <a:lstStyle/>
        <a:p>
          <a:r>
            <a:rPr lang="zh-CN" altLang="en-US" dirty="0"/>
            <a:t>基于启发式搜索的资源分配算法</a:t>
          </a:r>
        </a:p>
      </dgm:t>
    </dgm:pt>
    <dgm:pt modelId="{5ADA61F6-8FA7-4494-A9EE-CD462F36974D}" type="parTrans" cxnId="{28F9D0C8-8BDE-4B20-918A-0564A045F9DF}">
      <dgm:prSet/>
      <dgm:spPr/>
      <dgm:t>
        <a:bodyPr/>
        <a:lstStyle/>
        <a:p>
          <a:endParaRPr lang="zh-CN" altLang="en-US"/>
        </a:p>
      </dgm:t>
    </dgm:pt>
    <dgm:pt modelId="{AC346EBB-265E-4AB3-AD21-203EFFDF24FE}" type="sibTrans" cxnId="{28F9D0C8-8BDE-4B20-918A-0564A045F9DF}">
      <dgm:prSet/>
      <dgm:spPr/>
      <dgm:t>
        <a:bodyPr/>
        <a:lstStyle/>
        <a:p>
          <a:endParaRPr lang="zh-CN" altLang="en-US"/>
        </a:p>
      </dgm:t>
    </dgm:pt>
    <dgm:pt modelId="{BF5E704D-07B6-44AB-A834-43AA06AA2B68}" type="pres">
      <dgm:prSet presAssocID="{F2CACCD7-E9B2-4E3E-9CE2-43D65C7ED117}" presName="linearFlow" presStyleCnt="0">
        <dgm:presLayoutVars>
          <dgm:dir/>
          <dgm:animLvl val="lvl"/>
          <dgm:resizeHandles val="exact"/>
        </dgm:presLayoutVars>
      </dgm:prSet>
      <dgm:spPr/>
    </dgm:pt>
    <dgm:pt modelId="{41503A0E-205F-48BE-9D86-8B3BD33A0F9D}" type="pres">
      <dgm:prSet presAssocID="{6340EAEE-EF71-4621-A790-63CA3AF24911}" presName="composite" presStyleCnt="0"/>
      <dgm:spPr/>
    </dgm:pt>
    <dgm:pt modelId="{E4BC30A7-972E-446A-A12A-238E5AE79790}" type="pres">
      <dgm:prSet presAssocID="{6340EAEE-EF71-4621-A790-63CA3AF24911}" presName="parentText" presStyleLbl="alignNode1" presStyleIdx="0" presStyleCnt="3">
        <dgm:presLayoutVars>
          <dgm:chMax val="1"/>
          <dgm:bulletEnabled val="1"/>
        </dgm:presLayoutVars>
      </dgm:prSet>
      <dgm:spPr/>
    </dgm:pt>
    <dgm:pt modelId="{C55C2C00-B866-4602-9310-9C30EBB82BC6}" type="pres">
      <dgm:prSet presAssocID="{6340EAEE-EF71-4621-A790-63CA3AF24911}" presName="descendantText" presStyleLbl="alignAcc1" presStyleIdx="0" presStyleCnt="3">
        <dgm:presLayoutVars>
          <dgm:bulletEnabled val="1"/>
        </dgm:presLayoutVars>
      </dgm:prSet>
      <dgm:spPr/>
    </dgm:pt>
    <dgm:pt modelId="{8481C5E6-C071-4E78-91D2-B4ED4AE883B6}" type="pres">
      <dgm:prSet presAssocID="{299462DB-E410-49DA-9A05-D76919DB0CC9}" presName="sp" presStyleCnt="0"/>
      <dgm:spPr/>
    </dgm:pt>
    <dgm:pt modelId="{EDEF9BA5-9AAB-44E8-A948-CAC91C0E2F64}" type="pres">
      <dgm:prSet presAssocID="{493E92B6-B980-4D29-86A2-EBD596590CAC}" presName="composite" presStyleCnt="0"/>
      <dgm:spPr/>
    </dgm:pt>
    <dgm:pt modelId="{CD0BC229-D592-49FB-9EFA-57F43E817F46}" type="pres">
      <dgm:prSet presAssocID="{493E92B6-B980-4D29-86A2-EBD596590CAC}" presName="parentText" presStyleLbl="alignNode1" presStyleIdx="1" presStyleCnt="3">
        <dgm:presLayoutVars>
          <dgm:chMax val="1"/>
          <dgm:bulletEnabled val="1"/>
        </dgm:presLayoutVars>
      </dgm:prSet>
      <dgm:spPr/>
    </dgm:pt>
    <dgm:pt modelId="{45A9B6CA-CF1A-4A3B-90F6-6201150538E1}" type="pres">
      <dgm:prSet presAssocID="{493E92B6-B980-4D29-86A2-EBD596590CAC}" presName="descendantText" presStyleLbl="alignAcc1" presStyleIdx="1" presStyleCnt="3">
        <dgm:presLayoutVars>
          <dgm:bulletEnabled val="1"/>
        </dgm:presLayoutVars>
      </dgm:prSet>
      <dgm:spPr/>
    </dgm:pt>
    <dgm:pt modelId="{DB0F5E8E-920E-445A-B1B3-9B90919E075A}" type="pres">
      <dgm:prSet presAssocID="{4C5D38AF-1919-491F-83CA-C1F1B73DA228}" presName="sp" presStyleCnt="0"/>
      <dgm:spPr/>
    </dgm:pt>
    <dgm:pt modelId="{CC51CA2E-9414-4062-BE6A-D3635FF92474}" type="pres">
      <dgm:prSet presAssocID="{AE22E0D9-3A43-4188-9148-466E976F5C24}" presName="composite" presStyleCnt="0"/>
      <dgm:spPr/>
    </dgm:pt>
    <dgm:pt modelId="{C078B437-5025-4E54-AC1B-FD94EA3893A8}" type="pres">
      <dgm:prSet presAssocID="{AE22E0D9-3A43-4188-9148-466E976F5C24}" presName="parentText" presStyleLbl="alignNode1" presStyleIdx="2" presStyleCnt="3">
        <dgm:presLayoutVars>
          <dgm:chMax val="1"/>
          <dgm:bulletEnabled val="1"/>
        </dgm:presLayoutVars>
      </dgm:prSet>
      <dgm:spPr/>
    </dgm:pt>
    <dgm:pt modelId="{CA12B1FF-B733-4F72-B928-39853B8E1249}" type="pres">
      <dgm:prSet presAssocID="{AE22E0D9-3A43-4188-9148-466E976F5C24}" presName="descendantText" presStyleLbl="alignAcc1" presStyleIdx="2" presStyleCnt="3">
        <dgm:presLayoutVars>
          <dgm:bulletEnabled val="1"/>
        </dgm:presLayoutVars>
      </dgm:prSet>
      <dgm:spPr/>
    </dgm:pt>
  </dgm:ptLst>
  <dgm:cxnLst>
    <dgm:cxn modelId="{9F160A00-8955-4E35-8873-FFD04CAF5812}" type="presOf" srcId="{A804051F-F3B3-4724-8EBC-E48AF458D170}" destId="{C55C2C00-B866-4602-9310-9C30EBB82BC6}" srcOrd="0" destOrd="1" presId="urn:microsoft.com/office/officeart/2005/8/layout/chevron2"/>
    <dgm:cxn modelId="{84950C0D-B1C1-466B-8797-AE4B3C187182}" type="presOf" srcId="{AE22E0D9-3A43-4188-9148-466E976F5C24}" destId="{C078B437-5025-4E54-AC1B-FD94EA3893A8}" srcOrd="0" destOrd="0" presId="urn:microsoft.com/office/officeart/2005/8/layout/chevron2"/>
    <dgm:cxn modelId="{43424025-4D35-4B58-B2AE-2127B449435B}" type="presOf" srcId="{F0C3C39D-C952-429F-8122-73094BC04FE4}" destId="{CA12B1FF-B733-4F72-B928-39853B8E1249}" srcOrd="0" destOrd="0" presId="urn:microsoft.com/office/officeart/2005/8/layout/chevron2"/>
    <dgm:cxn modelId="{28439B63-A51A-4A0B-A7F3-19AD45595423}" type="presOf" srcId="{BD8FBB2A-45FC-44E8-A54B-75F7B510CA8A}" destId="{45A9B6CA-CF1A-4A3B-90F6-6201150538E1}" srcOrd="0" destOrd="1" presId="urn:microsoft.com/office/officeart/2005/8/layout/chevron2"/>
    <dgm:cxn modelId="{469FED43-92D1-4EAC-AA70-D59702DC67AC}" type="presOf" srcId="{493E92B6-B980-4D29-86A2-EBD596590CAC}" destId="{CD0BC229-D592-49FB-9EFA-57F43E817F46}" srcOrd="0" destOrd="0" presId="urn:microsoft.com/office/officeart/2005/8/layout/chevron2"/>
    <dgm:cxn modelId="{5271444D-7E30-4FD1-8F29-EC0B31FD52B4}" srcId="{F2CACCD7-E9B2-4E3E-9CE2-43D65C7ED117}" destId="{493E92B6-B980-4D29-86A2-EBD596590CAC}" srcOrd="1" destOrd="0" parTransId="{E62FDCD9-CDCE-48AB-BEB4-D5CE88F801DC}" sibTransId="{4C5D38AF-1919-491F-83CA-C1F1B73DA228}"/>
    <dgm:cxn modelId="{2813EE50-EC23-4951-B19F-7D509CD99D3E}" type="presOf" srcId="{282E9E80-1859-4EF4-B954-59B616CAE67B}" destId="{C55C2C00-B866-4602-9310-9C30EBB82BC6}" srcOrd="0" destOrd="0" presId="urn:microsoft.com/office/officeart/2005/8/layout/chevron2"/>
    <dgm:cxn modelId="{E96E9E8D-05BE-4749-A6D1-5650A6F0E34B}" type="presOf" srcId="{6340EAEE-EF71-4621-A790-63CA3AF24911}" destId="{E4BC30A7-972E-446A-A12A-238E5AE79790}" srcOrd="0" destOrd="0" presId="urn:microsoft.com/office/officeart/2005/8/layout/chevron2"/>
    <dgm:cxn modelId="{A7CEF39A-708C-40F2-9117-157E618474EA}" srcId="{6340EAEE-EF71-4621-A790-63CA3AF24911}" destId="{A804051F-F3B3-4724-8EBC-E48AF458D170}" srcOrd="1" destOrd="0" parTransId="{E61B8376-7C13-4F38-8B26-5A9E8482129A}" sibTransId="{84866E70-8088-4D08-9F67-382284321591}"/>
    <dgm:cxn modelId="{DC54F4C1-7BB6-4724-AAD1-95D56A90FC32}" srcId="{F2CACCD7-E9B2-4E3E-9CE2-43D65C7ED117}" destId="{6340EAEE-EF71-4621-A790-63CA3AF24911}" srcOrd="0" destOrd="0" parTransId="{1BC8C11C-A020-468A-8FFD-7F9AE3FF018C}" sibTransId="{299462DB-E410-49DA-9A05-D76919DB0CC9}"/>
    <dgm:cxn modelId="{28F9D0C8-8BDE-4B20-918A-0564A045F9DF}" srcId="{493E92B6-B980-4D29-86A2-EBD596590CAC}" destId="{BD8FBB2A-45FC-44E8-A54B-75F7B510CA8A}" srcOrd="1" destOrd="0" parTransId="{5ADA61F6-8FA7-4494-A9EE-CD462F36974D}" sibTransId="{AC346EBB-265E-4AB3-AD21-203EFFDF24FE}"/>
    <dgm:cxn modelId="{35F54CD0-275F-4554-BC80-07A661D92255}" srcId="{F2CACCD7-E9B2-4E3E-9CE2-43D65C7ED117}" destId="{AE22E0D9-3A43-4188-9148-466E976F5C24}" srcOrd="2" destOrd="0" parTransId="{03E2FCAE-C1A7-4B25-81D9-1346CF4E2F41}" sibTransId="{8CA7FD2F-7C14-438D-A5B8-C24A31134316}"/>
    <dgm:cxn modelId="{FD8ACED6-E0C3-477F-8A75-1244B6B139F9}" type="presOf" srcId="{42DF4D0C-C3E8-4470-886B-80831D1B8C27}" destId="{45A9B6CA-CF1A-4A3B-90F6-6201150538E1}" srcOrd="0" destOrd="0" presId="urn:microsoft.com/office/officeart/2005/8/layout/chevron2"/>
    <dgm:cxn modelId="{13C6A1D9-EDEF-4101-9A03-F72C3BC186B6}" type="presOf" srcId="{F2CACCD7-E9B2-4E3E-9CE2-43D65C7ED117}" destId="{BF5E704D-07B6-44AB-A834-43AA06AA2B68}" srcOrd="0" destOrd="0" presId="urn:microsoft.com/office/officeart/2005/8/layout/chevron2"/>
    <dgm:cxn modelId="{FE1128E2-70B7-43EC-825B-7E2D1461D6DD}" srcId="{493E92B6-B980-4D29-86A2-EBD596590CAC}" destId="{42DF4D0C-C3E8-4470-886B-80831D1B8C27}" srcOrd="0" destOrd="0" parTransId="{83253E44-96F2-4B8D-B344-5B6EF0363D07}" sibTransId="{29ED0638-6228-4B27-80AE-883DB94B1CD1}"/>
    <dgm:cxn modelId="{3572ECF9-D59F-4738-843F-2F87225E00FB}" srcId="{AE22E0D9-3A43-4188-9148-466E976F5C24}" destId="{F0C3C39D-C952-429F-8122-73094BC04FE4}" srcOrd="0" destOrd="0" parTransId="{87EAA08A-92DC-453A-91CB-1371EFE223DC}" sibTransId="{4F2C1101-D31D-4CF5-977D-73C35529A3BE}"/>
    <dgm:cxn modelId="{045820FB-1A7F-4D4F-8207-79FB834A2C87}" srcId="{6340EAEE-EF71-4621-A790-63CA3AF24911}" destId="{282E9E80-1859-4EF4-B954-59B616CAE67B}" srcOrd="0" destOrd="0" parTransId="{C5B4F5CD-C25A-47E4-9476-F26793755136}" sibTransId="{5670C220-C188-44BC-864C-A5AC07A848B7}"/>
    <dgm:cxn modelId="{2A80DB13-3D3B-4C81-9A24-FE8AE937D8A9}" type="presParOf" srcId="{BF5E704D-07B6-44AB-A834-43AA06AA2B68}" destId="{41503A0E-205F-48BE-9D86-8B3BD33A0F9D}" srcOrd="0" destOrd="0" presId="urn:microsoft.com/office/officeart/2005/8/layout/chevron2"/>
    <dgm:cxn modelId="{167D1ADC-6ACE-45B1-A34F-695401F1D3A9}" type="presParOf" srcId="{41503A0E-205F-48BE-9D86-8B3BD33A0F9D}" destId="{E4BC30A7-972E-446A-A12A-238E5AE79790}" srcOrd="0" destOrd="0" presId="urn:microsoft.com/office/officeart/2005/8/layout/chevron2"/>
    <dgm:cxn modelId="{82058319-A913-49AD-958F-F37A4A282831}" type="presParOf" srcId="{41503A0E-205F-48BE-9D86-8B3BD33A0F9D}" destId="{C55C2C00-B866-4602-9310-9C30EBB82BC6}" srcOrd="1" destOrd="0" presId="urn:microsoft.com/office/officeart/2005/8/layout/chevron2"/>
    <dgm:cxn modelId="{90240679-7573-4D7F-99E4-5A4C86569263}" type="presParOf" srcId="{BF5E704D-07B6-44AB-A834-43AA06AA2B68}" destId="{8481C5E6-C071-4E78-91D2-B4ED4AE883B6}" srcOrd="1" destOrd="0" presId="urn:microsoft.com/office/officeart/2005/8/layout/chevron2"/>
    <dgm:cxn modelId="{A04AF8AA-F996-4D2E-A2D3-7C3EA8E55954}" type="presParOf" srcId="{BF5E704D-07B6-44AB-A834-43AA06AA2B68}" destId="{EDEF9BA5-9AAB-44E8-A948-CAC91C0E2F64}" srcOrd="2" destOrd="0" presId="urn:microsoft.com/office/officeart/2005/8/layout/chevron2"/>
    <dgm:cxn modelId="{18821263-ACB4-4D0E-8941-428666B0D166}" type="presParOf" srcId="{EDEF9BA5-9AAB-44E8-A948-CAC91C0E2F64}" destId="{CD0BC229-D592-49FB-9EFA-57F43E817F46}" srcOrd="0" destOrd="0" presId="urn:microsoft.com/office/officeart/2005/8/layout/chevron2"/>
    <dgm:cxn modelId="{4852900C-2B97-4138-A52C-080E2FBE0B05}" type="presParOf" srcId="{EDEF9BA5-9AAB-44E8-A948-CAC91C0E2F64}" destId="{45A9B6CA-CF1A-4A3B-90F6-6201150538E1}" srcOrd="1" destOrd="0" presId="urn:microsoft.com/office/officeart/2005/8/layout/chevron2"/>
    <dgm:cxn modelId="{FC01ABA4-3528-4A15-A1DF-77D14546CD38}" type="presParOf" srcId="{BF5E704D-07B6-44AB-A834-43AA06AA2B68}" destId="{DB0F5E8E-920E-445A-B1B3-9B90919E075A}" srcOrd="3" destOrd="0" presId="urn:microsoft.com/office/officeart/2005/8/layout/chevron2"/>
    <dgm:cxn modelId="{76F332B6-6A0B-448E-942A-21ECC1ABA29C}" type="presParOf" srcId="{BF5E704D-07B6-44AB-A834-43AA06AA2B68}" destId="{CC51CA2E-9414-4062-BE6A-D3635FF92474}" srcOrd="4" destOrd="0" presId="urn:microsoft.com/office/officeart/2005/8/layout/chevron2"/>
    <dgm:cxn modelId="{A4E4E450-F94A-4A32-A8A7-D199DACA3F7E}" type="presParOf" srcId="{CC51CA2E-9414-4062-BE6A-D3635FF92474}" destId="{C078B437-5025-4E54-AC1B-FD94EA3893A8}" srcOrd="0" destOrd="0" presId="urn:microsoft.com/office/officeart/2005/8/layout/chevron2"/>
    <dgm:cxn modelId="{4E41F57E-B8B1-473C-AF70-C7CF8F88ADAD}" type="presParOf" srcId="{CC51CA2E-9414-4062-BE6A-D3635FF92474}" destId="{CA12B1FF-B733-4F72-B928-39853B8E1249}"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4EB9C0-FAD6-459A-A95F-8E9D0CE3899F}">
      <dsp:nvSpPr>
        <dsp:cNvPr id="0" name=""/>
        <dsp:cNvSpPr/>
      </dsp:nvSpPr>
      <dsp:spPr>
        <a:xfrm>
          <a:off x="764789" y="143136"/>
          <a:ext cx="1849763" cy="1849763"/>
        </a:xfrm>
        <a:prstGeom prst="pie">
          <a:avLst>
            <a:gd name="adj1" fmla="val 16200000"/>
            <a:gd name="adj2" fmla="val 1800000"/>
          </a:avLst>
        </a:prstGeom>
        <a:solidFill>
          <a:schemeClr val="accent6">
            <a:alpha val="9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zh-CN" altLang="en-US" sz="1000" kern="1200" dirty="0"/>
            <a:t>根据队列状态和计算资源进行决策</a:t>
          </a:r>
        </a:p>
      </dsp:txBody>
      <dsp:txXfrm>
        <a:off x="1739658" y="535110"/>
        <a:ext cx="660629" cy="550524"/>
      </dsp:txXfrm>
    </dsp:sp>
    <dsp:sp modelId="{2562D963-A5C1-4A27-8194-C3DFC881D8FD}">
      <dsp:nvSpPr>
        <dsp:cNvPr id="0" name=""/>
        <dsp:cNvSpPr/>
      </dsp:nvSpPr>
      <dsp:spPr>
        <a:xfrm>
          <a:off x="726692" y="209199"/>
          <a:ext cx="1849763" cy="1849763"/>
        </a:xfrm>
        <a:prstGeom prst="pie">
          <a:avLst>
            <a:gd name="adj1" fmla="val 1800000"/>
            <a:gd name="adj2" fmla="val 9000000"/>
          </a:avLst>
        </a:prstGeom>
        <a:solidFill>
          <a:schemeClr val="accent6">
            <a:alpha val="90000"/>
            <a:hueOff val="0"/>
            <a:satOff val="0"/>
            <a:lumOff val="0"/>
            <a:alphaOff val="-2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zh-CN" altLang="en-US" sz="1200" kern="1200" dirty="0"/>
            <a:t>分配计算资源</a:t>
          </a:r>
        </a:p>
      </dsp:txBody>
      <dsp:txXfrm>
        <a:off x="1167112" y="1409343"/>
        <a:ext cx="990944" cy="484461"/>
      </dsp:txXfrm>
    </dsp:sp>
    <dsp:sp modelId="{735EFC80-4543-4D3F-BBC2-F1406701CF86}">
      <dsp:nvSpPr>
        <dsp:cNvPr id="0" name=""/>
        <dsp:cNvSpPr/>
      </dsp:nvSpPr>
      <dsp:spPr>
        <a:xfrm>
          <a:off x="688596" y="143136"/>
          <a:ext cx="1849763" cy="1849763"/>
        </a:xfrm>
        <a:prstGeom prst="pie">
          <a:avLst>
            <a:gd name="adj1" fmla="val 9000000"/>
            <a:gd name="adj2" fmla="val 16200000"/>
          </a:avLst>
        </a:prstGeom>
        <a:solidFill>
          <a:schemeClr val="accent6">
            <a:alpha val="90000"/>
            <a:hueOff val="0"/>
            <a:satOff val="0"/>
            <a:lumOff val="0"/>
            <a:alpha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zh-CN" altLang="en-US" sz="1200" kern="1200" dirty="0"/>
            <a:t>读取</a:t>
          </a:r>
          <a:endParaRPr lang="en-US" altLang="zh-CN" sz="1200" kern="1200" dirty="0"/>
        </a:p>
        <a:p>
          <a:pPr marL="0" lvl="0" indent="0" algn="ctr" defTabSz="533400">
            <a:lnSpc>
              <a:spcPct val="90000"/>
            </a:lnSpc>
            <a:spcBef>
              <a:spcPct val="0"/>
            </a:spcBef>
            <a:spcAft>
              <a:spcPct val="35000"/>
            </a:spcAft>
            <a:buNone/>
          </a:pPr>
          <a:r>
            <a:rPr lang="zh-CN" altLang="en-US" sz="1200" kern="1200" dirty="0"/>
            <a:t>计算任务</a:t>
          </a:r>
        </a:p>
      </dsp:txBody>
      <dsp:txXfrm>
        <a:off x="902860" y="535110"/>
        <a:ext cx="660629" cy="550524"/>
      </dsp:txXfrm>
    </dsp:sp>
    <dsp:sp modelId="{957B11D1-16A4-4F89-B7B8-7995A5B02BDE}">
      <dsp:nvSpPr>
        <dsp:cNvPr id="0" name=""/>
        <dsp:cNvSpPr/>
      </dsp:nvSpPr>
      <dsp:spPr>
        <a:xfrm>
          <a:off x="650432" y="28627"/>
          <a:ext cx="2078781" cy="2078781"/>
        </a:xfrm>
        <a:prstGeom prst="circularArrow">
          <a:avLst>
            <a:gd name="adj1" fmla="val 5085"/>
            <a:gd name="adj2" fmla="val 327528"/>
            <a:gd name="adj3" fmla="val 1472472"/>
            <a:gd name="adj4" fmla="val 16199432"/>
            <a:gd name="adj5" fmla="val 5932"/>
          </a:avLst>
        </a:prstGeom>
        <a:solidFill>
          <a:schemeClr val="accent6">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82F065E-209E-4F46-8213-D83F533057C6}">
      <dsp:nvSpPr>
        <dsp:cNvPr id="0" name=""/>
        <dsp:cNvSpPr/>
      </dsp:nvSpPr>
      <dsp:spPr>
        <a:xfrm>
          <a:off x="612183" y="94573"/>
          <a:ext cx="2078781" cy="2078781"/>
        </a:xfrm>
        <a:prstGeom prst="circularArrow">
          <a:avLst>
            <a:gd name="adj1" fmla="val 5085"/>
            <a:gd name="adj2" fmla="val 327528"/>
            <a:gd name="adj3" fmla="val 8671970"/>
            <a:gd name="adj4" fmla="val 1800502"/>
            <a:gd name="adj5" fmla="val 5932"/>
          </a:avLst>
        </a:prstGeom>
        <a:solidFill>
          <a:schemeClr val="accent6">
            <a:shade val="90000"/>
            <a:hueOff val="72697"/>
            <a:satOff val="-2516"/>
            <a:lumOff val="15855"/>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9B07B94-EBD5-432C-91B7-6CCA976D000E}">
      <dsp:nvSpPr>
        <dsp:cNvPr id="0" name=""/>
        <dsp:cNvSpPr/>
      </dsp:nvSpPr>
      <dsp:spPr>
        <a:xfrm>
          <a:off x="573934" y="28627"/>
          <a:ext cx="2078781" cy="2078781"/>
        </a:xfrm>
        <a:prstGeom prst="circularArrow">
          <a:avLst>
            <a:gd name="adj1" fmla="val 5085"/>
            <a:gd name="adj2" fmla="val 327528"/>
            <a:gd name="adj3" fmla="val 15873039"/>
            <a:gd name="adj4" fmla="val 9000000"/>
            <a:gd name="adj5" fmla="val 5932"/>
          </a:avLst>
        </a:prstGeom>
        <a:solidFill>
          <a:schemeClr val="accent6">
            <a:shade val="90000"/>
            <a:hueOff val="145394"/>
            <a:satOff val="-5032"/>
            <a:lumOff val="31709"/>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C30A7-972E-446A-A12A-238E5AE79790}">
      <dsp:nvSpPr>
        <dsp:cNvPr id="0" name=""/>
        <dsp:cNvSpPr/>
      </dsp:nvSpPr>
      <dsp:spPr>
        <a:xfrm rot="5400000">
          <a:off x="-200416" y="201621"/>
          <a:ext cx="1336111" cy="935278"/>
        </a:xfrm>
        <a:prstGeom prst="chevron">
          <a:avLst/>
        </a:prstGeom>
        <a:solidFill>
          <a:schemeClr val="accent6">
            <a:shade val="80000"/>
            <a:hueOff val="0"/>
            <a:satOff val="0"/>
            <a:lumOff val="0"/>
            <a:alphaOff val="0"/>
          </a:schemeClr>
        </a:solidFill>
        <a:ln w="15875" cap="flat"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zh-CN" altLang="zh-CN" sz="1000" b="1" kern="1200" dirty="0"/>
            <a:t>功耗和延迟模型</a:t>
          </a:r>
          <a:endParaRPr lang="zh-CN" altLang="en-US" sz="1000" kern="1200" dirty="0"/>
        </a:p>
      </dsp:txBody>
      <dsp:txXfrm rot="-5400000">
        <a:off x="1" y="468843"/>
        <a:ext cx="935278" cy="400833"/>
      </dsp:txXfrm>
    </dsp:sp>
    <dsp:sp modelId="{C55C2C00-B866-4602-9310-9C30EBB82BC6}">
      <dsp:nvSpPr>
        <dsp:cNvPr id="0" name=""/>
        <dsp:cNvSpPr/>
      </dsp:nvSpPr>
      <dsp:spPr>
        <a:xfrm rot="5400000">
          <a:off x="2626583" y="-1690101"/>
          <a:ext cx="868472" cy="4251083"/>
        </a:xfrm>
        <a:prstGeom prst="round2SameRect">
          <a:avLst/>
        </a:prstGeom>
        <a:solidFill>
          <a:schemeClr val="lt1">
            <a:alpha val="90000"/>
            <a:hueOff val="0"/>
            <a:satOff val="0"/>
            <a:lumOff val="0"/>
            <a:alphaOff val="0"/>
          </a:schemeClr>
        </a:solidFill>
        <a:ln w="15875" cap="flat"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zh-CN" altLang="en-US" sz="1600" kern="1200" dirty="0"/>
            <a:t>数据传输时延、算法时间开销、计算时延</a:t>
          </a:r>
        </a:p>
        <a:p>
          <a:pPr marL="171450" lvl="1" indent="-171450" algn="l" defTabSz="711200">
            <a:lnSpc>
              <a:spcPct val="90000"/>
            </a:lnSpc>
            <a:spcBef>
              <a:spcPct val="0"/>
            </a:spcBef>
            <a:spcAft>
              <a:spcPct val="15000"/>
            </a:spcAft>
            <a:buChar char="•"/>
          </a:pPr>
          <a:r>
            <a:rPr lang="zh-CN" altLang="en-US" sz="1600" kern="1200" dirty="0"/>
            <a:t>计算能耗、通信能耗</a:t>
          </a:r>
        </a:p>
      </dsp:txBody>
      <dsp:txXfrm rot="-5400000">
        <a:off x="935278" y="43599"/>
        <a:ext cx="4208688" cy="783682"/>
      </dsp:txXfrm>
    </dsp:sp>
    <dsp:sp modelId="{CD0BC229-D592-49FB-9EFA-57F43E817F46}">
      <dsp:nvSpPr>
        <dsp:cNvPr id="0" name=""/>
        <dsp:cNvSpPr/>
      </dsp:nvSpPr>
      <dsp:spPr>
        <a:xfrm rot="5400000">
          <a:off x="-200416" y="1339729"/>
          <a:ext cx="1336111" cy="935278"/>
        </a:xfrm>
        <a:prstGeom prst="chevron">
          <a:avLst/>
        </a:prstGeom>
        <a:solidFill>
          <a:schemeClr val="accent6">
            <a:shade val="80000"/>
            <a:hueOff val="57377"/>
            <a:satOff val="-1799"/>
            <a:lumOff val="12355"/>
            <a:alphaOff val="0"/>
          </a:schemeClr>
        </a:solidFill>
        <a:ln w="15875" cap="flat" cmpd="sng" algn="ctr">
          <a:solidFill>
            <a:schemeClr val="accent6">
              <a:shade val="80000"/>
              <a:hueOff val="57377"/>
              <a:satOff val="-1799"/>
              <a:lumOff val="12355"/>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zh-CN" altLang="en-US" sz="1000" b="1" kern="1200" dirty="0"/>
            <a:t>资源分配算法</a:t>
          </a:r>
          <a:endParaRPr lang="zh-CN" altLang="en-US" sz="1000" kern="1200" dirty="0"/>
        </a:p>
      </dsp:txBody>
      <dsp:txXfrm rot="-5400000">
        <a:off x="1" y="1606951"/>
        <a:ext cx="935278" cy="400833"/>
      </dsp:txXfrm>
    </dsp:sp>
    <dsp:sp modelId="{45A9B6CA-CF1A-4A3B-90F6-6201150538E1}">
      <dsp:nvSpPr>
        <dsp:cNvPr id="0" name=""/>
        <dsp:cNvSpPr/>
      </dsp:nvSpPr>
      <dsp:spPr>
        <a:xfrm rot="5400000">
          <a:off x="2626583" y="-551992"/>
          <a:ext cx="868472" cy="4251083"/>
        </a:xfrm>
        <a:prstGeom prst="round2SameRect">
          <a:avLst/>
        </a:prstGeom>
        <a:solidFill>
          <a:schemeClr val="lt1">
            <a:alpha val="90000"/>
            <a:hueOff val="0"/>
            <a:satOff val="0"/>
            <a:lumOff val="0"/>
            <a:alphaOff val="0"/>
          </a:schemeClr>
        </a:solidFill>
        <a:ln w="15875" cap="flat" cmpd="sng" algn="ctr">
          <a:solidFill>
            <a:schemeClr val="accent6">
              <a:shade val="80000"/>
              <a:hueOff val="57377"/>
              <a:satOff val="-1799"/>
              <a:lumOff val="1235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zh-CN" altLang="en-US" sz="1600" kern="1200" dirty="0"/>
            <a:t>高耦合度子任务聚合</a:t>
          </a:r>
        </a:p>
        <a:p>
          <a:pPr marL="171450" lvl="1" indent="-171450" algn="l" defTabSz="711200">
            <a:lnSpc>
              <a:spcPct val="90000"/>
            </a:lnSpc>
            <a:spcBef>
              <a:spcPct val="0"/>
            </a:spcBef>
            <a:spcAft>
              <a:spcPct val="15000"/>
            </a:spcAft>
            <a:buChar char="•"/>
          </a:pPr>
          <a:r>
            <a:rPr lang="zh-CN" altLang="en-US" sz="1600" kern="1200" dirty="0"/>
            <a:t>基于启发式搜索的资源分配算法</a:t>
          </a:r>
        </a:p>
      </dsp:txBody>
      <dsp:txXfrm rot="-5400000">
        <a:off x="935278" y="1181708"/>
        <a:ext cx="4208688" cy="783682"/>
      </dsp:txXfrm>
    </dsp:sp>
    <dsp:sp modelId="{C078B437-5025-4E54-AC1B-FD94EA3893A8}">
      <dsp:nvSpPr>
        <dsp:cNvPr id="0" name=""/>
        <dsp:cNvSpPr/>
      </dsp:nvSpPr>
      <dsp:spPr>
        <a:xfrm rot="5400000">
          <a:off x="-200416" y="2477838"/>
          <a:ext cx="1336111" cy="935278"/>
        </a:xfrm>
        <a:prstGeom prst="chevron">
          <a:avLst/>
        </a:prstGeom>
        <a:solidFill>
          <a:schemeClr val="accent6">
            <a:shade val="80000"/>
            <a:hueOff val="114755"/>
            <a:satOff val="-3598"/>
            <a:lumOff val="24709"/>
            <a:alphaOff val="0"/>
          </a:schemeClr>
        </a:solidFill>
        <a:ln w="15875" cap="flat" cmpd="sng" algn="ctr">
          <a:solidFill>
            <a:schemeClr val="accent6">
              <a:shade val="80000"/>
              <a:hueOff val="114755"/>
              <a:satOff val="-3598"/>
              <a:lumOff val="2470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zh-CN" altLang="en-US" sz="1000" b="1" kern="1200" dirty="0"/>
            <a:t>计算资源内</a:t>
          </a:r>
          <a:endParaRPr lang="en-US" altLang="zh-CN" sz="1000" b="1" kern="1200" dirty="0"/>
        </a:p>
        <a:p>
          <a:pPr marL="0" lvl="0" indent="0" algn="ctr" defTabSz="444500">
            <a:lnSpc>
              <a:spcPct val="90000"/>
            </a:lnSpc>
            <a:spcBef>
              <a:spcPct val="0"/>
            </a:spcBef>
            <a:spcAft>
              <a:spcPct val="35000"/>
            </a:spcAft>
            <a:buNone/>
          </a:pPr>
          <a:r>
            <a:rPr lang="zh-CN" altLang="en-US" sz="1000" b="1" kern="1200" dirty="0"/>
            <a:t>任务调度机制</a:t>
          </a:r>
          <a:endParaRPr lang="zh-CN" altLang="en-US" sz="1000" kern="1200" dirty="0"/>
        </a:p>
      </dsp:txBody>
      <dsp:txXfrm rot="-5400000">
        <a:off x="1" y="2745060"/>
        <a:ext cx="935278" cy="400833"/>
      </dsp:txXfrm>
    </dsp:sp>
    <dsp:sp modelId="{CA12B1FF-B733-4F72-B928-39853B8E1249}">
      <dsp:nvSpPr>
        <dsp:cNvPr id="0" name=""/>
        <dsp:cNvSpPr/>
      </dsp:nvSpPr>
      <dsp:spPr>
        <a:xfrm rot="5400000">
          <a:off x="2626583" y="586116"/>
          <a:ext cx="868472" cy="4251083"/>
        </a:xfrm>
        <a:prstGeom prst="round2SameRect">
          <a:avLst/>
        </a:prstGeom>
        <a:solidFill>
          <a:schemeClr val="lt1">
            <a:alpha val="90000"/>
            <a:hueOff val="0"/>
            <a:satOff val="0"/>
            <a:lumOff val="0"/>
            <a:alphaOff val="0"/>
          </a:schemeClr>
        </a:solidFill>
        <a:ln w="15875" cap="flat" cmpd="sng" algn="ctr">
          <a:solidFill>
            <a:schemeClr val="accent6">
              <a:shade val="80000"/>
              <a:hueOff val="114755"/>
              <a:satOff val="-3598"/>
              <a:lumOff val="2470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zh-CN" altLang="en-US" sz="1600" kern="1200" dirty="0"/>
            <a:t>对计算资源内任务队列中待计算任务，综合考虑延迟敏感度和是否为最长路径子任务，调整服务次序</a:t>
          </a:r>
        </a:p>
      </dsp:txBody>
      <dsp:txXfrm rot="-5400000">
        <a:off x="935278" y="2319817"/>
        <a:ext cx="4208688" cy="783682"/>
      </dsp:txXfrm>
    </dsp:sp>
  </dsp:spTree>
</dsp:drawing>
</file>

<file path=ppt/diagrams/layout1.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png>
</file>

<file path=ppt/media/image2.png>
</file>

<file path=ppt/media/image20.jpg>
</file>

<file path=ppt/media/image3.png>
</file>

<file path=ppt/media/image4.png>
</file>

<file path=ppt/media/image5.png>
</file>

<file path=ppt/media/image6.svg>
</file>

<file path=ppt/media/image7.png>
</file>

<file path=ppt/media/image8.sv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smtClean="0">
                <a:latin typeface="+mn-lt"/>
                <a:ea typeface="+mn-ea"/>
              </a:defRPr>
            </a:lvl1pPr>
          </a:lstStyle>
          <a:p>
            <a:pPr>
              <a:defRPr/>
            </a:pPr>
            <a:fld id="{EF265CDC-5F6E-4D41-A2B1-75D9665FAC33}" type="datetimeFigureOut">
              <a:rPr lang="zh-CN" altLang="en-US"/>
              <a:pPr>
                <a:defRPr/>
              </a:pPr>
              <a:t>2019/12/21</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smtClean="0">
                <a:latin typeface="+mn-lt"/>
                <a:ea typeface="+mn-ea"/>
              </a:defRPr>
            </a:lvl1pPr>
          </a:lstStyle>
          <a:p>
            <a:pPr>
              <a:defRPr/>
            </a:pPr>
            <a:fld id="{12E993F6-149B-40AC-B292-0B936C97E199}" type="slidenum">
              <a:rPr lang="zh-CN" altLang="en-US"/>
              <a:pPr>
                <a:defRPr/>
              </a:pPr>
              <a:t>‹#›</a:t>
            </a:fld>
            <a:endParaRPr lang="zh-CN" altLang="en-US"/>
          </a:p>
        </p:txBody>
      </p:sp>
    </p:spTree>
    <p:extLst>
      <p:ext uri="{BB962C8B-B14F-4D97-AF65-F5344CB8AC3E}">
        <p14:creationId xmlns:p14="http://schemas.microsoft.com/office/powerpoint/2010/main" val="2506734481"/>
      </p:ext>
    </p:extLst>
  </p:cSld>
  <p:clrMap bg1="lt1" tx1="dk1" bg2="lt2" tx2="dk2" accent1="accent1" accent2="accent2" accent3="accent3" accent4="accent4" accent5="accent5" accent6="accent6" hlink="hlink" folHlink="folHlink"/>
  <p:notesStyle>
    <a:lvl1pPr algn="l" defTabSz="685800" rtl="0" fontAlgn="base">
      <a:spcBef>
        <a:spcPct val="30000"/>
      </a:spcBef>
      <a:spcAft>
        <a:spcPct val="0"/>
      </a:spcAft>
      <a:defRPr sz="900" kern="1200">
        <a:solidFill>
          <a:schemeClr val="tx1"/>
        </a:solidFill>
        <a:latin typeface="+mn-lt"/>
        <a:ea typeface="+mn-ea"/>
        <a:cs typeface="+mn-cs"/>
      </a:defRPr>
    </a:lvl1pPr>
    <a:lvl2pPr marL="342900" algn="l" defTabSz="685800" rtl="0" fontAlgn="base">
      <a:spcBef>
        <a:spcPct val="30000"/>
      </a:spcBef>
      <a:spcAft>
        <a:spcPct val="0"/>
      </a:spcAft>
      <a:defRPr sz="900" kern="1200">
        <a:solidFill>
          <a:schemeClr val="tx1"/>
        </a:solidFill>
        <a:latin typeface="+mn-lt"/>
        <a:ea typeface="+mn-ea"/>
        <a:cs typeface="+mn-cs"/>
      </a:defRPr>
    </a:lvl2pPr>
    <a:lvl3pPr marL="685800" algn="l" defTabSz="685800" rtl="0" fontAlgn="base">
      <a:spcBef>
        <a:spcPct val="30000"/>
      </a:spcBef>
      <a:spcAft>
        <a:spcPct val="0"/>
      </a:spcAft>
      <a:defRPr sz="900" kern="1200">
        <a:solidFill>
          <a:schemeClr val="tx1"/>
        </a:solidFill>
        <a:latin typeface="+mn-lt"/>
        <a:ea typeface="+mn-ea"/>
        <a:cs typeface="+mn-cs"/>
      </a:defRPr>
    </a:lvl3pPr>
    <a:lvl4pPr marL="1028700" algn="l" defTabSz="685800" rtl="0" fontAlgn="base">
      <a:spcBef>
        <a:spcPct val="30000"/>
      </a:spcBef>
      <a:spcAft>
        <a:spcPct val="0"/>
      </a:spcAft>
      <a:defRPr sz="900" kern="1200">
        <a:solidFill>
          <a:schemeClr val="tx1"/>
        </a:solidFill>
        <a:latin typeface="+mn-lt"/>
        <a:ea typeface="+mn-ea"/>
        <a:cs typeface="+mn-cs"/>
      </a:defRPr>
    </a:lvl4pPr>
    <a:lvl5pPr marL="1371600" algn="l" defTabSz="685800" rtl="0" fontAlgn="base">
      <a:spcBef>
        <a:spcPct val="30000"/>
      </a:spcBef>
      <a:spcAft>
        <a:spcPct val="0"/>
      </a:spcAft>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12E993F6-149B-40AC-B292-0B936C97E199}" type="slidenum">
              <a:rPr lang="zh-CN" altLang="en-US" smtClean="0"/>
              <a:pPr>
                <a:defRPr/>
              </a:pPr>
              <a:t>1</a:t>
            </a:fld>
            <a:endParaRPr lang="zh-CN" altLang="en-US"/>
          </a:p>
        </p:txBody>
      </p:sp>
    </p:spTree>
    <p:extLst>
      <p:ext uri="{BB962C8B-B14F-4D97-AF65-F5344CB8AC3E}">
        <p14:creationId xmlns:p14="http://schemas.microsoft.com/office/powerpoint/2010/main" val="36855129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685800" rtl="0" eaLnBrk="1" fontAlgn="base" latinLnBrk="0" hangingPunct="1">
              <a:lnSpc>
                <a:spcPct val="100000"/>
              </a:lnSpc>
              <a:spcBef>
                <a:spcPct val="30000"/>
              </a:spcBef>
              <a:spcAft>
                <a:spcPct val="0"/>
              </a:spcAft>
              <a:buClrTx/>
              <a:buSzTx/>
              <a:buFontTx/>
              <a:buNone/>
              <a:tabLst/>
              <a:defRPr/>
            </a:pPr>
            <a:r>
              <a:rPr lang="zh-CN" altLang="zh-CN" sz="900" kern="1200" dirty="0">
                <a:solidFill>
                  <a:schemeClr val="tx1"/>
                </a:solidFill>
                <a:effectLst/>
                <a:latin typeface="+mn-lt"/>
                <a:ea typeface="+mn-ea"/>
                <a:cs typeface="+mn-cs"/>
              </a:rPr>
              <a:t>在计算任务解耦后，子任务向计算资源的映射策略影响着边缘计算系统的计算性能和功耗。在边缘计算节点构成的协同计算区域内，合理的资源映射策略一方面降低计算任务个体的服务完成时间，另一方面降低边缘计算协同区域内的能耗，缓解计算节点间的负载不均衡状况。</a:t>
            </a:r>
            <a:r>
              <a:rPr lang="zh-CN" altLang="en-US" sz="900" kern="1200" dirty="0">
                <a:solidFill>
                  <a:schemeClr val="tx1"/>
                </a:solidFill>
                <a:effectLst/>
                <a:latin typeface="+mn-lt"/>
                <a:ea typeface="+mn-ea"/>
                <a:cs typeface="+mn-cs"/>
              </a:rPr>
              <a:t>因此要研究面向任务依赖关系的资源分配策略</a:t>
            </a:r>
            <a:endParaRPr lang="en-US" altLang="zh-CN" sz="900" kern="1200" dirty="0">
              <a:solidFill>
                <a:schemeClr val="tx1"/>
              </a:solidFill>
              <a:effectLst/>
              <a:latin typeface="+mn-lt"/>
              <a:ea typeface="+mn-ea"/>
              <a:cs typeface="+mn-cs"/>
            </a:endParaRPr>
          </a:p>
          <a:p>
            <a:pPr marL="0" marR="0" lvl="0" indent="0" algn="l" defTabSz="685800" rtl="0" eaLnBrk="1" fontAlgn="base" latinLnBrk="0" hangingPunct="1">
              <a:lnSpc>
                <a:spcPct val="100000"/>
              </a:lnSpc>
              <a:spcBef>
                <a:spcPct val="30000"/>
              </a:spcBef>
              <a:spcAft>
                <a:spcPct val="0"/>
              </a:spcAft>
              <a:buClrTx/>
              <a:buSzTx/>
              <a:buFontTx/>
              <a:buNone/>
              <a:tabLst/>
              <a:defRPr/>
            </a:pPr>
            <a:endParaRPr lang="en-US" altLang="zh-CN" sz="900" kern="1200" dirty="0">
              <a:solidFill>
                <a:schemeClr val="tx1"/>
              </a:solidFill>
              <a:effectLst/>
              <a:latin typeface="+mn-lt"/>
              <a:ea typeface="+mn-ea"/>
              <a:cs typeface="+mn-cs"/>
            </a:endParaRPr>
          </a:p>
          <a:p>
            <a:pPr marL="0" marR="0" lvl="0" indent="0" algn="l" defTabSz="685800" rtl="0" eaLnBrk="1" fontAlgn="base" latinLnBrk="0" hangingPunct="1">
              <a:lnSpc>
                <a:spcPct val="100000"/>
              </a:lnSpc>
              <a:spcBef>
                <a:spcPct val="30000"/>
              </a:spcBef>
              <a:spcAft>
                <a:spcPct val="0"/>
              </a:spcAft>
              <a:buClrTx/>
              <a:buSzTx/>
              <a:buFontTx/>
              <a:buNone/>
              <a:tabLst/>
              <a:defRPr/>
            </a:pPr>
            <a:r>
              <a:rPr lang="zh-CN" altLang="zh-CN" sz="900" kern="1200" dirty="0">
                <a:solidFill>
                  <a:schemeClr val="tx1"/>
                </a:solidFill>
                <a:effectLst/>
                <a:latin typeface="+mn-lt"/>
                <a:ea typeface="+mn-ea"/>
                <a:cs typeface="+mn-cs"/>
              </a:rPr>
              <a:t>构成计算任务的子任务中，决定着任务完成时间的是由子任务和子任务依赖关系构成的有向无环图</a:t>
            </a:r>
            <a:r>
              <a:rPr lang="en-US" altLang="zh-CN" sz="900" kern="1200" dirty="0">
                <a:solidFill>
                  <a:schemeClr val="tx1"/>
                </a:solidFill>
                <a:effectLst/>
                <a:latin typeface="+mn-lt"/>
                <a:ea typeface="+mn-ea"/>
                <a:cs typeface="+mn-cs"/>
              </a:rPr>
              <a:t>(DAG)</a:t>
            </a:r>
            <a:r>
              <a:rPr lang="zh-CN" altLang="zh-CN" sz="900" kern="1200" dirty="0">
                <a:solidFill>
                  <a:schemeClr val="tx1"/>
                </a:solidFill>
                <a:effectLst/>
                <a:latin typeface="+mn-lt"/>
                <a:ea typeface="+mn-ea"/>
                <a:cs typeface="+mn-cs"/>
              </a:rPr>
              <a:t>中</a:t>
            </a:r>
            <a:r>
              <a:rPr lang="zh-CN" altLang="en-US" sz="900" kern="1200" dirty="0">
                <a:solidFill>
                  <a:schemeClr val="tx1"/>
                </a:solidFill>
                <a:effectLst/>
                <a:latin typeface="+mn-lt"/>
                <a:ea typeface="+mn-ea"/>
                <a:cs typeface="+mn-cs"/>
              </a:rPr>
              <a:t>最长路径</a:t>
            </a:r>
            <a:r>
              <a:rPr lang="zh-CN" altLang="zh-CN" sz="900" kern="1200" dirty="0">
                <a:solidFill>
                  <a:schemeClr val="tx1"/>
                </a:solidFill>
                <a:effectLst/>
                <a:latin typeface="+mn-lt"/>
                <a:ea typeface="+mn-ea"/>
                <a:cs typeface="+mn-cs"/>
              </a:rPr>
              <a:t>上的子任务。最长路径为从入口任务到出口任务路径上服务时间最长的路径。</a:t>
            </a:r>
            <a:r>
              <a:rPr lang="zh-CN" altLang="en-US" sz="900" kern="1200" dirty="0">
                <a:solidFill>
                  <a:schemeClr val="tx1"/>
                </a:solidFill>
                <a:effectLst/>
                <a:latin typeface="+mn-lt"/>
                <a:ea typeface="+mn-ea"/>
                <a:cs typeface="+mn-cs"/>
              </a:rPr>
              <a:t>因此，</a:t>
            </a:r>
            <a:r>
              <a:rPr lang="zh-CN" altLang="zh-CN" sz="900" kern="1200" dirty="0">
                <a:solidFill>
                  <a:schemeClr val="tx1"/>
                </a:solidFill>
                <a:effectLst/>
                <a:latin typeface="+mn-lt"/>
                <a:ea typeface="+mn-ea"/>
                <a:cs typeface="+mn-cs"/>
              </a:rPr>
              <a:t>最长路径上子任务完成时间影响着计算任务整体的服务完成时间。因此本课题需要在子任务分配到计算资源后，在计算资源内对最长路径上的子任务进行合理的任务调度。</a:t>
            </a:r>
          </a:p>
          <a:p>
            <a:endParaRPr lang="zh-CN" altLang="en-US" dirty="0"/>
          </a:p>
        </p:txBody>
      </p:sp>
      <p:sp>
        <p:nvSpPr>
          <p:cNvPr id="4" name="灯片编号占位符 3"/>
          <p:cNvSpPr>
            <a:spLocks noGrp="1"/>
          </p:cNvSpPr>
          <p:nvPr>
            <p:ph type="sldNum" sz="quarter" idx="5"/>
          </p:nvPr>
        </p:nvSpPr>
        <p:spPr/>
        <p:txBody>
          <a:bodyPr/>
          <a:lstStyle/>
          <a:p>
            <a:pPr>
              <a:defRPr/>
            </a:pPr>
            <a:fld id="{12E993F6-149B-40AC-B292-0B936C97E199}" type="slidenum">
              <a:rPr lang="zh-CN" altLang="en-US" smtClean="0"/>
              <a:pPr>
                <a:defRPr/>
              </a:pPr>
              <a:t>10</a:t>
            </a:fld>
            <a:endParaRPr lang="zh-CN" altLang="en-US"/>
          </a:p>
        </p:txBody>
      </p:sp>
    </p:spTree>
    <p:extLst>
      <p:ext uri="{BB962C8B-B14F-4D97-AF65-F5344CB8AC3E}">
        <p14:creationId xmlns:p14="http://schemas.microsoft.com/office/powerpoint/2010/main" val="33230101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685800" rtl="0" eaLnBrk="1" fontAlgn="base" latinLnBrk="0" hangingPunct="1">
              <a:lnSpc>
                <a:spcPct val="100000"/>
              </a:lnSpc>
              <a:spcBef>
                <a:spcPct val="30000"/>
              </a:spcBef>
              <a:spcAft>
                <a:spcPct val="0"/>
              </a:spcAft>
              <a:buClrTx/>
              <a:buSzTx/>
              <a:buFontTx/>
              <a:buNone/>
              <a:tabLst/>
              <a:defRPr/>
            </a:pPr>
            <a:r>
              <a:rPr lang="zh-CN" altLang="en-US" sz="900" kern="1200" dirty="0">
                <a:solidFill>
                  <a:schemeClr val="tx1"/>
                </a:solidFill>
                <a:effectLst/>
                <a:latin typeface="+mn-lt"/>
                <a:ea typeface="+mn-ea"/>
                <a:cs typeface="+mn-cs"/>
              </a:rPr>
              <a:t>在以上的研究内容中，有几个需要解决的关键问题</a:t>
            </a:r>
            <a:endParaRPr lang="en-US" altLang="zh-CN" sz="900" kern="1200" dirty="0">
              <a:solidFill>
                <a:schemeClr val="tx1"/>
              </a:solidFill>
              <a:effectLst/>
              <a:latin typeface="+mn-lt"/>
              <a:ea typeface="+mn-ea"/>
              <a:cs typeface="+mn-cs"/>
            </a:endParaRPr>
          </a:p>
          <a:p>
            <a:pPr marL="0" marR="0" lvl="0" indent="0" algn="l" defTabSz="685800" rtl="0" eaLnBrk="1" fontAlgn="base" latinLnBrk="0" hangingPunct="1">
              <a:lnSpc>
                <a:spcPct val="100000"/>
              </a:lnSpc>
              <a:spcBef>
                <a:spcPct val="30000"/>
              </a:spcBef>
              <a:spcAft>
                <a:spcPct val="0"/>
              </a:spcAft>
              <a:buClrTx/>
              <a:buSzTx/>
              <a:buFontTx/>
              <a:buNone/>
              <a:tabLst/>
              <a:defRPr/>
            </a:pPr>
            <a:r>
              <a:rPr lang="zh-CN" altLang="zh-CN" sz="900" kern="1200" dirty="0">
                <a:solidFill>
                  <a:schemeClr val="tx1"/>
                </a:solidFill>
                <a:effectLst/>
                <a:latin typeface="+mn-lt"/>
                <a:ea typeface="+mn-ea"/>
                <a:cs typeface="+mn-cs"/>
              </a:rPr>
              <a:t>聚合高通信量的子任务，最简单的策略是遍历子任务构成的</a:t>
            </a:r>
            <a:r>
              <a:rPr lang="en-US" altLang="zh-CN" sz="900" kern="1200" dirty="0">
                <a:solidFill>
                  <a:schemeClr val="tx1"/>
                </a:solidFill>
                <a:effectLst/>
                <a:latin typeface="+mn-lt"/>
                <a:ea typeface="+mn-ea"/>
                <a:cs typeface="+mn-cs"/>
              </a:rPr>
              <a:t>DAG</a:t>
            </a:r>
            <a:r>
              <a:rPr lang="zh-CN" altLang="zh-CN" sz="900" kern="1200" dirty="0">
                <a:solidFill>
                  <a:schemeClr val="tx1"/>
                </a:solidFill>
                <a:effectLst/>
                <a:latin typeface="+mn-lt"/>
                <a:ea typeface="+mn-ea"/>
                <a:cs typeface="+mn-cs"/>
              </a:rPr>
              <a:t>图中的边，将权值高的边两端的子任务聚合成新的子任务。但是根据初步仿真结果，这种子任务聚合策略虽然可以降低子任务间通信量，却</a:t>
            </a:r>
            <a:r>
              <a:rPr lang="zh-CN" altLang="en-US" sz="900" kern="1200" dirty="0">
                <a:solidFill>
                  <a:schemeClr val="tx1"/>
                </a:solidFill>
                <a:effectLst/>
                <a:latin typeface="+mn-lt"/>
                <a:ea typeface="+mn-ea"/>
                <a:cs typeface="+mn-cs"/>
              </a:rPr>
              <a:t>使得</a:t>
            </a:r>
            <a:r>
              <a:rPr lang="zh-CN" altLang="zh-CN" sz="900" kern="1200" dirty="0">
                <a:solidFill>
                  <a:schemeClr val="tx1"/>
                </a:solidFill>
                <a:effectLst/>
                <a:latin typeface="+mn-lt"/>
                <a:ea typeface="+mn-ea"/>
                <a:cs typeface="+mn-cs"/>
              </a:rPr>
              <a:t>汇聚后部分子任务计算量远高于其他子任务。将这种不均衡的计算任务映射到计算资源中，会提高计算节点间负载不均衡的概率，从而降低边缘计算系统的性能。因此设计出合理的子任务汇聚策略是该课题的关键问题。</a:t>
            </a:r>
            <a:endParaRPr lang="en-US" altLang="zh-CN" dirty="0"/>
          </a:p>
          <a:p>
            <a:endParaRPr lang="en-US" altLang="zh-CN" dirty="0"/>
          </a:p>
          <a:p>
            <a:pPr marL="0" marR="0" lvl="0" indent="0" algn="l" defTabSz="685800" rtl="0" eaLnBrk="1" fontAlgn="base" latinLnBrk="0" hangingPunct="1">
              <a:lnSpc>
                <a:spcPct val="100000"/>
              </a:lnSpc>
              <a:spcBef>
                <a:spcPct val="30000"/>
              </a:spcBef>
              <a:spcAft>
                <a:spcPct val="0"/>
              </a:spcAft>
              <a:buClrTx/>
              <a:buSzTx/>
              <a:buFontTx/>
              <a:buNone/>
              <a:tabLst/>
              <a:defRPr/>
            </a:pPr>
            <a:r>
              <a:rPr lang="zh-CN" altLang="zh-CN" sz="900" kern="1200" dirty="0">
                <a:solidFill>
                  <a:schemeClr val="tx1"/>
                </a:solidFill>
                <a:effectLst/>
                <a:latin typeface="+mn-lt"/>
                <a:ea typeface="+mn-ea"/>
                <a:cs typeface="+mn-cs"/>
              </a:rPr>
              <a:t>集中式的资源分配由协同计算区域内的中央控制节点负责下发任务映射策略。控制节点在需要收集区域内所有计算资源的负载情况和网络状况，从而计算出任务映射方案。这导致中央控制节点需要维持区域内节点的状态表</a:t>
            </a:r>
            <a:r>
              <a:rPr lang="zh-CN" altLang="en-US" sz="900" kern="1200" dirty="0">
                <a:solidFill>
                  <a:schemeClr val="tx1"/>
                </a:solidFill>
                <a:effectLst/>
                <a:latin typeface="+mn-lt"/>
                <a:ea typeface="+mn-ea"/>
                <a:cs typeface="+mn-cs"/>
              </a:rPr>
              <a:t>，提高了</a:t>
            </a:r>
            <a:r>
              <a:rPr lang="zh-CN" altLang="zh-CN" sz="900" kern="1200" dirty="0">
                <a:solidFill>
                  <a:schemeClr val="tx1"/>
                </a:solidFill>
                <a:effectLst/>
                <a:latin typeface="+mn-lt"/>
                <a:ea typeface="+mn-ea"/>
                <a:cs typeface="+mn-cs"/>
              </a:rPr>
              <a:t>协同计算区域中心</a:t>
            </a:r>
            <a:r>
              <a:rPr lang="zh-CN" altLang="en-US" sz="900" kern="1200" dirty="0">
                <a:solidFill>
                  <a:schemeClr val="tx1"/>
                </a:solidFill>
                <a:effectLst/>
                <a:latin typeface="+mn-lt"/>
                <a:ea typeface="+mn-ea"/>
                <a:cs typeface="+mn-cs"/>
              </a:rPr>
              <a:t>的</a:t>
            </a:r>
            <a:r>
              <a:rPr lang="zh-CN" altLang="zh-CN" sz="900" kern="1200" dirty="0">
                <a:solidFill>
                  <a:schemeClr val="tx1"/>
                </a:solidFill>
                <a:effectLst/>
                <a:latin typeface="+mn-lt"/>
                <a:ea typeface="+mn-ea"/>
                <a:cs typeface="+mn-cs"/>
              </a:rPr>
              <a:t>带宽压力。</a:t>
            </a:r>
            <a:r>
              <a:rPr lang="zh-CN" altLang="en-US" sz="900" kern="1200" dirty="0">
                <a:solidFill>
                  <a:schemeClr val="tx1"/>
                </a:solidFill>
                <a:effectLst/>
                <a:latin typeface="+mn-lt"/>
                <a:ea typeface="+mn-ea"/>
                <a:cs typeface="+mn-cs"/>
              </a:rPr>
              <a:t>在</a:t>
            </a:r>
            <a:r>
              <a:rPr lang="zh-CN" altLang="zh-CN" sz="900" kern="1200" dirty="0">
                <a:solidFill>
                  <a:schemeClr val="tx1"/>
                </a:solidFill>
                <a:effectLst/>
                <a:latin typeface="+mn-lt"/>
                <a:ea typeface="+mn-ea"/>
                <a:cs typeface="+mn-cs"/>
              </a:rPr>
              <a:t>分布式控制方案中，每个计算节点只维持周围节点的状态表。但也导致资源分配后的性能没有集中式的资源分配计算效率高。因此，如何选择资源分配的控制方式也是该课题需要解决的关键问题之一。</a:t>
            </a:r>
          </a:p>
          <a:p>
            <a:endParaRPr lang="en-US" altLang="zh-CN" dirty="0"/>
          </a:p>
          <a:p>
            <a:pPr marL="0" marR="0" lvl="0" indent="0" algn="l" defTabSz="685800" rtl="0" eaLnBrk="1" fontAlgn="base" latinLnBrk="0" hangingPunct="1">
              <a:lnSpc>
                <a:spcPct val="100000"/>
              </a:lnSpc>
              <a:spcBef>
                <a:spcPct val="30000"/>
              </a:spcBef>
              <a:spcAft>
                <a:spcPct val="0"/>
              </a:spcAft>
              <a:buClrTx/>
              <a:buSzTx/>
              <a:buFontTx/>
              <a:buNone/>
              <a:tabLst/>
              <a:defRPr/>
            </a:pPr>
            <a:r>
              <a:rPr lang="zh-CN" altLang="zh-CN" sz="900" kern="1200" dirty="0">
                <a:solidFill>
                  <a:schemeClr val="tx1"/>
                </a:solidFill>
                <a:effectLst/>
                <a:latin typeface="+mn-lt"/>
                <a:ea typeface="+mn-ea"/>
                <a:cs typeface="+mn-cs"/>
              </a:rPr>
              <a:t>边缘计算节点内部调度任务阶段，优先处理最长路径上的子任务可以降低计算任务的整体完成时间，但是同一计算节点的任务队列中可能同时存在多个不同计算任务。如何通过设置子任务优先级，平衡最长路径上的子任务和延迟敏感性计算任务是本课题需要解决的关节问题。</a:t>
            </a:r>
          </a:p>
          <a:p>
            <a:endParaRPr lang="zh-CN" altLang="en-US" dirty="0"/>
          </a:p>
        </p:txBody>
      </p:sp>
      <p:sp>
        <p:nvSpPr>
          <p:cNvPr id="4" name="灯片编号占位符 3"/>
          <p:cNvSpPr>
            <a:spLocks noGrp="1"/>
          </p:cNvSpPr>
          <p:nvPr>
            <p:ph type="sldNum" sz="quarter" idx="5"/>
          </p:nvPr>
        </p:nvSpPr>
        <p:spPr/>
        <p:txBody>
          <a:bodyPr/>
          <a:lstStyle/>
          <a:p>
            <a:pPr>
              <a:defRPr/>
            </a:pPr>
            <a:fld id="{12E993F6-149B-40AC-B292-0B936C97E199}" type="slidenum">
              <a:rPr lang="zh-CN" altLang="en-US" smtClean="0"/>
              <a:pPr>
                <a:defRPr/>
              </a:pPr>
              <a:t>11</a:t>
            </a:fld>
            <a:endParaRPr lang="zh-CN" altLang="en-US"/>
          </a:p>
        </p:txBody>
      </p:sp>
    </p:spTree>
    <p:extLst>
      <p:ext uri="{BB962C8B-B14F-4D97-AF65-F5344CB8AC3E}">
        <p14:creationId xmlns:p14="http://schemas.microsoft.com/office/powerpoint/2010/main" val="42683907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但是在细粒度的任务计算中 并不能完全并行或串行计算。延迟模型需要修正</a:t>
            </a:r>
          </a:p>
        </p:txBody>
      </p:sp>
      <p:sp>
        <p:nvSpPr>
          <p:cNvPr id="4" name="灯片编号占位符 3"/>
          <p:cNvSpPr>
            <a:spLocks noGrp="1"/>
          </p:cNvSpPr>
          <p:nvPr>
            <p:ph type="sldNum" sz="quarter" idx="5"/>
          </p:nvPr>
        </p:nvSpPr>
        <p:spPr/>
        <p:txBody>
          <a:bodyPr/>
          <a:lstStyle/>
          <a:p>
            <a:pPr>
              <a:defRPr/>
            </a:pPr>
            <a:fld id="{12E993F6-149B-40AC-B292-0B936C97E199}" type="slidenum">
              <a:rPr lang="zh-CN" altLang="en-US" smtClean="0"/>
              <a:pPr>
                <a:defRPr/>
              </a:pPr>
              <a:t>12</a:t>
            </a:fld>
            <a:endParaRPr lang="zh-CN" altLang="en-US"/>
          </a:p>
        </p:txBody>
      </p:sp>
    </p:spTree>
    <p:extLst>
      <p:ext uri="{BB962C8B-B14F-4D97-AF65-F5344CB8AC3E}">
        <p14:creationId xmlns:p14="http://schemas.microsoft.com/office/powerpoint/2010/main" val="25821749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12E993F6-149B-40AC-B292-0B936C97E199}" type="slidenum">
              <a:rPr lang="zh-CN" altLang="en-US" smtClean="0"/>
              <a:pPr>
                <a:defRPr/>
              </a:pPr>
              <a:t>13</a:t>
            </a:fld>
            <a:endParaRPr lang="zh-CN" altLang="en-US"/>
          </a:p>
        </p:txBody>
      </p:sp>
    </p:spTree>
    <p:extLst>
      <p:ext uri="{BB962C8B-B14F-4D97-AF65-F5344CB8AC3E}">
        <p14:creationId xmlns:p14="http://schemas.microsoft.com/office/powerpoint/2010/main" val="3139529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最长路径：计算时间</a:t>
            </a:r>
            <a:r>
              <a:rPr lang="en-US" altLang="zh-CN" dirty="0"/>
              <a:t>+</a:t>
            </a:r>
            <a:r>
              <a:rPr lang="zh-CN" altLang="en-US" dirty="0"/>
              <a:t>传输时延最大的路径</a:t>
            </a:r>
            <a:endParaRPr lang="en-US" altLang="zh-CN" dirty="0"/>
          </a:p>
          <a:p>
            <a:r>
              <a:rPr lang="zh-CN" altLang="en-US" dirty="0"/>
              <a:t>造成其他节点等待</a:t>
            </a:r>
            <a:endParaRPr lang="en-US" altLang="zh-CN" dirty="0"/>
          </a:p>
        </p:txBody>
      </p:sp>
      <p:sp>
        <p:nvSpPr>
          <p:cNvPr id="4" name="灯片编号占位符 3"/>
          <p:cNvSpPr>
            <a:spLocks noGrp="1"/>
          </p:cNvSpPr>
          <p:nvPr>
            <p:ph type="sldNum" sz="quarter" idx="5"/>
          </p:nvPr>
        </p:nvSpPr>
        <p:spPr/>
        <p:txBody>
          <a:bodyPr/>
          <a:lstStyle/>
          <a:p>
            <a:pPr>
              <a:defRPr/>
            </a:pPr>
            <a:fld id="{12E993F6-149B-40AC-B292-0B936C97E199}" type="slidenum">
              <a:rPr lang="zh-CN" altLang="en-US" smtClean="0"/>
              <a:pPr>
                <a:defRPr/>
              </a:pPr>
              <a:t>14</a:t>
            </a:fld>
            <a:endParaRPr lang="zh-CN" altLang="en-US"/>
          </a:p>
        </p:txBody>
      </p:sp>
    </p:spTree>
    <p:extLst>
      <p:ext uri="{BB962C8B-B14F-4D97-AF65-F5344CB8AC3E}">
        <p14:creationId xmlns:p14="http://schemas.microsoft.com/office/powerpoint/2010/main" val="8478251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685800" rtl="0" eaLnBrk="1" fontAlgn="base" latinLnBrk="0" hangingPunct="1">
              <a:lnSpc>
                <a:spcPct val="100000"/>
              </a:lnSpc>
              <a:spcBef>
                <a:spcPct val="30000"/>
              </a:spcBef>
              <a:spcAft>
                <a:spcPct val="0"/>
              </a:spcAft>
              <a:buClrTx/>
              <a:buSzTx/>
              <a:buFontTx/>
              <a:buNone/>
              <a:tabLst/>
              <a:defRPr/>
            </a:pPr>
            <a:r>
              <a:rPr lang="zh-CN" altLang="zh-CN" sz="900" kern="1200" dirty="0">
                <a:solidFill>
                  <a:schemeClr val="tx1"/>
                </a:solidFill>
                <a:effectLst/>
                <a:latin typeface="+mn-lt"/>
                <a:ea typeface="+mn-ea"/>
                <a:cs typeface="+mn-cs"/>
              </a:rPr>
              <a:t>综上，面向具有依赖关系的任务</a:t>
            </a:r>
            <a:r>
              <a:rPr lang="zh-CN" altLang="zh-CN" sz="900" kern="1200">
                <a:solidFill>
                  <a:schemeClr val="tx1"/>
                </a:solidFill>
                <a:effectLst/>
                <a:latin typeface="+mn-lt"/>
                <a:ea typeface="+mn-ea"/>
                <a:cs typeface="+mn-cs"/>
              </a:rPr>
              <a:t>的资源</a:t>
            </a:r>
            <a:r>
              <a:rPr lang="zh-CN" altLang="en-US" sz="900" kern="1200">
                <a:solidFill>
                  <a:schemeClr val="tx1"/>
                </a:solidFill>
                <a:effectLst/>
                <a:latin typeface="+mn-lt"/>
                <a:ea typeface="+mn-ea"/>
                <a:cs typeface="+mn-cs"/>
              </a:rPr>
              <a:t>管理</a:t>
            </a:r>
            <a:r>
              <a:rPr lang="zh-CN" altLang="zh-CN" sz="900" kern="1200">
                <a:solidFill>
                  <a:schemeClr val="tx1"/>
                </a:solidFill>
                <a:effectLst/>
                <a:latin typeface="+mn-lt"/>
                <a:ea typeface="+mn-ea"/>
                <a:cs typeface="+mn-cs"/>
              </a:rPr>
              <a:t>研究</a:t>
            </a:r>
            <a:r>
              <a:rPr lang="zh-CN" altLang="zh-CN" sz="900" kern="1200" dirty="0">
                <a:solidFill>
                  <a:schemeClr val="tx1"/>
                </a:solidFill>
                <a:effectLst/>
                <a:latin typeface="+mn-lt"/>
                <a:ea typeface="+mn-ea"/>
                <a:cs typeface="+mn-cs"/>
              </a:rPr>
              <a:t>，是一个较新颖且可行的课题。且具有一定的研究意义。</a:t>
            </a:r>
          </a:p>
          <a:p>
            <a:endParaRPr lang="zh-CN" altLang="en-US" dirty="0"/>
          </a:p>
        </p:txBody>
      </p:sp>
      <p:sp>
        <p:nvSpPr>
          <p:cNvPr id="4" name="灯片编号占位符 3"/>
          <p:cNvSpPr>
            <a:spLocks noGrp="1"/>
          </p:cNvSpPr>
          <p:nvPr>
            <p:ph type="sldNum" sz="quarter" idx="5"/>
          </p:nvPr>
        </p:nvSpPr>
        <p:spPr/>
        <p:txBody>
          <a:bodyPr/>
          <a:lstStyle/>
          <a:p>
            <a:pPr>
              <a:defRPr/>
            </a:pPr>
            <a:fld id="{12E993F6-149B-40AC-B292-0B936C97E199}" type="slidenum">
              <a:rPr lang="zh-CN" altLang="en-US" smtClean="0"/>
              <a:pPr>
                <a:defRPr/>
              </a:pPr>
              <a:t>15</a:t>
            </a:fld>
            <a:endParaRPr lang="zh-CN" altLang="en-US"/>
          </a:p>
        </p:txBody>
      </p:sp>
    </p:spTree>
    <p:extLst>
      <p:ext uri="{BB962C8B-B14F-4D97-AF65-F5344CB8AC3E}">
        <p14:creationId xmlns:p14="http://schemas.microsoft.com/office/powerpoint/2010/main" val="22156223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0"/>
            <a:r>
              <a:rPr lang="en-US" altLang="zh-CN" sz="900" kern="1200" dirty="0">
                <a:solidFill>
                  <a:schemeClr val="tx1"/>
                </a:solidFill>
                <a:effectLst/>
                <a:latin typeface="+mn-lt"/>
                <a:ea typeface="+mn-ea"/>
                <a:cs typeface="+mn-cs"/>
              </a:rPr>
              <a:t>2019</a:t>
            </a:r>
            <a:r>
              <a:rPr lang="zh-CN" altLang="zh-CN" sz="900" kern="1200" dirty="0">
                <a:solidFill>
                  <a:schemeClr val="tx1"/>
                </a:solidFill>
                <a:effectLst/>
                <a:latin typeface="+mn-lt"/>
                <a:ea typeface="+mn-ea"/>
                <a:cs typeface="+mn-cs"/>
              </a:rPr>
              <a:t>年</a:t>
            </a:r>
            <a:r>
              <a:rPr lang="en-US" altLang="zh-CN" sz="900" kern="1200" dirty="0">
                <a:solidFill>
                  <a:schemeClr val="tx1"/>
                </a:solidFill>
                <a:effectLst/>
                <a:latin typeface="+mn-lt"/>
                <a:ea typeface="+mn-ea"/>
                <a:cs typeface="+mn-cs"/>
              </a:rPr>
              <a:t>9</a:t>
            </a:r>
            <a:r>
              <a:rPr lang="zh-CN" altLang="zh-CN" sz="900" kern="1200" dirty="0">
                <a:solidFill>
                  <a:schemeClr val="tx1"/>
                </a:solidFill>
                <a:effectLst/>
                <a:latin typeface="+mn-lt"/>
                <a:ea typeface="+mn-ea"/>
                <a:cs typeface="+mn-cs"/>
              </a:rPr>
              <a:t>月</a:t>
            </a:r>
            <a:r>
              <a:rPr lang="en-US" altLang="zh-CN" sz="900" kern="1200" dirty="0">
                <a:solidFill>
                  <a:schemeClr val="tx1"/>
                </a:solidFill>
                <a:effectLst/>
                <a:latin typeface="+mn-lt"/>
                <a:ea typeface="+mn-ea"/>
                <a:cs typeface="+mn-cs"/>
              </a:rPr>
              <a:t>-2020</a:t>
            </a:r>
            <a:r>
              <a:rPr lang="zh-CN" altLang="zh-CN" sz="900" kern="1200" dirty="0">
                <a:solidFill>
                  <a:schemeClr val="tx1"/>
                </a:solidFill>
                <a:effectLst/>
                <a:latin typeface="+mn-lt"/>
                <a:ea typeface="+mn-ea"/>
                <a:cs typeface="+mn-cs"/>
              </a:rPr>
              <a:t>年</a:t>
            </a:r>
            <a:r>
              <a:rPr lang="en-US" altLang="zh-CN" sz="900" kern="1200" dirty="0">
                <a:solidFill>
                  <a:schemeClr val="tx1"/>
                </a:solidFill>
                <a:effectLst/>
                <a:latin typeface="+mn-lt"/>
                <a:ea typeface="+mn-ea"/>
                <a:cs typeface="+mn-cs"/>
              </a:rPr>
              <a:t>1</a:t>
            </a:r>
            <a:r>
              <a:rPr lang="zh-CN" altLang="zh-CN" sz="900" kern="1200" dirty="0">
                <a:solidFill>
                  <a:schemeClr val="tx1"/>
                </a:solidFill>
                <a:effectLst/>
                <a:latin typeface="+mn-lt"/>
                <a:ea typeface="+mn-ea"/>
                <a:cs typeface="+mn-cs"/>
              </a:rPr>
              <a:t>月：查阅相关的国内外文献，了解该领域前沿性研究的主要内容、最新成果和动态，从中发掘论文研究的切入点，确定论文的研究方向，并完成开题报告。</a:t>
            </a:r>
          </a:p>
          <a:p>
            <a:pPr lvl="0"/>
            <a:r>
              <a:rPr lang="en-US" altLang="zh-CN" sz="900" kern="1200" dirty="0">
                <a:solidFill>
                  <a:schemeClr val="tx1"/>
                </a:solidFill>
                <a:effectLst/>
                <a:latin typeface="+mn-lt"/>
                <a:ea typeface="+mn-ea"/>
                <a:cs typeface="+mn-cs"/>
              </a:rPr>
              <a:t>2020</a:t>
            </a:r>
            <a:r>
              <a:rPr lang="zh-CN" altLang="zh-CN" sz="900" kern="1200" dirty="0">
                <a:solidFill>
                  <a:schemeClr val="tx1"/>
                </a:solidFill>
                <a:effectLst/>
                <a:latin typeface="+mn-lt"/>
                <a:ea typeface="+mn-ea"/>
                <a:cs typeface="+mn-cs"/>
              </a:rPr>
              <a:t>年</a:t>
            </a:r>
            <a:r>
              <a:rPr lang="en-US" altLang="zh-CN" sz="900" kern="1200" dirty="0">
                <a:solidFill>
                  <a:schemeClr val="tx1"/>
                </a:solidFill>
                <a:effectLst/>
                <a:latin typeface="+mn-lt"/>
                <a:ea typeface="+mn-ea"/>
                <a:cs typeface="+mn-cs"/>
              </a:rPr>
              <a:t>2</a:t>
            </a:r>
            <a:r>
              <a:rPr lang="zh-CN" altLang="zh-CN" sz="900" kern="1200" dirty="0">
                <a:solidFill>
                  <a:schemeClr val="tx1"/>
                </a:solidFill>
                <a:effectLst/>
                <a:latin typeface="+mn-lt"/>
                <a:ea typeface="+mn-ea"/>
                <a:cs typeface="+mn-cs"/>
              </a:rPr>
              <a:t>月</a:t>
            </a:r>
            <a:r>
              <a:rPr lang="en-US" altLang="zh-CN" sz="900" kern="1200" dirty="0">
                <a:solidFill>
                  <a:schemeClr val="tx1"/>
                </a:solidFill>
                <a:effectLst/>
                <a:latin typeface="+mn-lt"/>
                <a:ea typeface="+mn-ea"/>
                <a:cs typeface="+mn-cs"/>
              </a:rPr>
              <a:t>-2020</a:t>
            </a:r>
            <a:r>
              <a:rPr lang="zh-CN" altLang="zh-CN" sz="900" kern="1200" dirty="0">
                <a:solidFill>
                  <a:schemeClr val="tx1"/>
                </a:solidFill>
                <a:effectLst/>
                <a:latin typeface="+mn-lt"/>
                <a:ea typeface="+mn-ea"/>
                <a:cs typeface="+mn-cs"/>
              </a:rPr>
              <a:t>年</a:t>
            </a:r>
            <a:r>
              <a:rPr lang="en-US" altLang="zh-CN" sz="900" kern="1200" dirty="0">
                <a:solidFill>
                  <a:schemeClr val="tx1"/>
                </a:solidFill>
                <a:effectLst/>
                <a:latin typeface="+mn-lt"/>
                <a:ea typeface="+mn-ea"/>
                <a:cs typeface="+mn-cs"/>
              </a:rPr>
              <a:t>6</a:t>
            </a:r>
            <a:r>
              <a:rPr lang="zh-CN" altLang="zh-CN" sz="900" kern="1200" dirty="0">
                <a:solidFill>
                  <a:schemeClr val="tx1"/>
                </a:solidFill>
                <a:effectLst/>
                <a:latin typeface="+mn-lt"/>
                <a:ea typeface="+mn-ea"/>
                <a:cs typeface="+mn-cs"/>
              </a:rPr>
              <a:t>月：搭建仿真环境，完成子任务汇聚算法，完成资源分配算法。</a:t>
            </a:r>
          </a:p>
          <a:p>
            <a:pPr lvl="0"/>
            <a:r>
              <a:rPr lang="en-US" altLang="zh-CN" sz="900" kern="1200" dirty="0">
                <a:solidFill>
                  <a:schemeClr val="tx1"/>
                </a:solidFill>
                <a:effectLst/>
                <a:latin typeface="+mn-lt"/>
                <a:ea typeface="+mn-ea"/>
                <a:cs typeface="+mn-cs"/>
              </a:rPr>
              <a:t>2020</a:t>
            </a:r>
            <a:r>
              <a:rPr lang="zh-CN" altLang="zh-CN" sz="900" kern="1200" dirty="0">
                <a:solidFill>
                  <a:schemeClr val="tx1"/>
                </a:solidFill>
                <a:effectLst/>
                <a:latin typeface="+mn-lt"/>
                <a:ea typeface="+mn-ea"/>
                <a:cs typeface="+mn-cs"/>
              </a:rPr>
              <a:t>年</a:t>
            </a:r>
            <a:r>
              <a:rPr lang="en-US" altLang="zh-CN" sz="900" kern="1200" dirty="0">
                <a:solidFill>
                  <a:schemeClr val="tx1"/>
                </a:solidFill>
                <a:effectLst/>
                <a:latin typeface="+mn-lt"/>
                <a:ea typeface="+mn-ea"/>
                <a:cs typeface="+mn-cs"/>
              </a:rPr>
              <a:t>7</a:t>
            </a:r>
            <a:r>
              <a:rPr lang="zh-CN" altLang="zh-CN" sz="900" kern="1200" dirty="0">
                <a:solidFill>
                  <a:schemeClr val="tx1"/>
                </a:solidFill>
                <a:effectLst/>
                <a:latin typeface="+mn-lt"/>
                <a:ea typeface="+mn-ea"/>
                <a:cs typeface="+mn-cs"/>
              </a:rPr>
              <a:t>月</a:t>
            </a:r>
            <a:r>
              <a:rPr lang="en-US" altLang="zh-CN" sz="900" kern="1200" dirty="0">
                <a:solidFill>
                  <a:schemeClr val="tx1"/>
                </a:solidFill>
                <a:effectLst/>
                <a:latin typeface="+mn-lt"/>
                <a:ea typeface="+mn-ea"/>
                <a:cs typeface="+mn-cs"/>
              </a:rPr>
              <a:t>-2020</a:t>
            </a:r>
            <a:r>
              <a:rPr lang="zh-CN" altLang="zh-CN" sz="900" kern="1200" dirty="0">
                <a:solidFill>
                  <a:schemeClr val="tx1"/>
                </a:solidFill>
                <a:effectLst/>
                <a:latin typeface="+mn-lt"/>
                <a:ea typeface="+mn-ea"/>
                <a:cs typeface="+mn-cs"/>
              </a:rPr>
              <a:t>年</a:t>
            </a:r>
            <a:r>
              <a:rPr lang="en-US" altLang="zh-CN" sz="900" kern="1200" dirty="0">
                <a:solidFill>
                  <a:schemeClr val="tx1"/>
                </a:solidFill>
                <a:effectLst/>
                <a:latin typeface="+mn-lt"/>
                <a:ea typeface="+mn-ea"/>
                <a:cs typeface="+mn-cs"/>
              </a:rPr>
              <a:t>12</a:t>
            </a:r>
            <a:r>
              <a:rPr lang="zh-CN" altLang="zh-CN" sz="900" kern="1200" dirty="0">
                <a:solidFill>
                  <a:schemeClr val="tx1"/>
                </a:solidFill>
                <a:effectLst/>
                <a:latin typeface="+mn-lt"/>
                <a:ea typeface="+mn-ea"/>
                <a:cs typeface="+mn-cs"/>
              </a:rPr>
              <a:t>月：测试不同拓扑结构的表现，在实验结果的基础上对其进一步改进和优化。</a:t>
            </a:r>
          </a:p>
          <a:p>
            <a:pPr lvl="0"/>
            <a:r>
              <a:rPr lang="en-US" altLang="zh-CN" sz="900" kern="1200" dirty="0">
                <a:solidFill>
                  <a:schemeClr val="tx1"/>
                </a:solidFill>
                <a:effectLst/>
                <a:latin typeface="+mn-lt"/>
                <a:ea typeface="+mn-ea"/>
                <a:cs typeface="+mn-cs"/>
              </a:rPr>
              <a:t>2021</a:t>
            </a:r>
            <a:r>
              <a:rPr lang="zh-CN" altLang="zh-CN" sz="900" kern="1200" dirty="0">
                <a:solidFill>
                  <a:schemeClr val="tx1"/>
                </a:solidFill>
                <a:effectLst/>
                <a:latin typeface="+mn-lt"/>
                <a:ea typeface="+mn-ea"/>
                <a:cs typeface="+mn-cs"/>
              </a:rPr>
              <a:t>年</a:t>
            </a:r>
            <a:r>
              <a:rPr lang="en-US" altLang="zh-CN" sz="900" kern="1200" dirty="0">
                <a:solidFill>
                  <a:schemeClr val="tx1"/>
                </a:solidFill>
                <a:effectLst/>
                <a:latin typeface="+mn-lt"/>
                <a:ea typeface="+mn-ea"/>
                <a:cs typeface="+mn-cs"/>
              </a:rPr>
              <a:t>1</a:t>
            </a:r>
            <a:r>
              <a:rPr lang="zh-CN" altLang="zh-CN" sz="900" kern="1200" dirty="0">
                <a:solidFill>
                  <a:schemeClr val="tx1"/>
                </a:solidFill>
                <a:effectLst/>
                <a:latin typeface="+mn-lt"/>
                <a:ea typeface="+mn-ea"/>
                <a:cs typeface="+mn-cs"/>
              </a:rPr>
              <a:t>月</a:t>
            </a:r>
            <a:r>
              <a:rPr lang="en-US" altLang="zh-CN" sz="900" kern="1200" dirty="0">
                <a:solidFill>
                  <a:schemeClr val="tx1"/>
                </a:solidFill>
                <a:effectLst/>
                <a:latin typeface="+mn-lt"/>
                <a:ea typeface="+mn-ea"/>
                <a:cs typeface="+mn-cs"/>
              </a:rPr>
              <a:t>-2021</a:t>
            </a:r>
            <a:r>
              <a:rPr lang="zh-CN" altLang="zh-CN" sz="900" kern="1200" dirty="0">
                <a:solidFill>
                  <a:schemeClr val="tx1"/>
                </a:solidFill>
                <a:effectLst/>
                <a:latin typeface="+mn-lt"/>
                <a:ea typeface="+mn-ea"/>
                <a:cs typeface="+mn-cs"/>
              </a:rPr>
              <a:t>年</a:t>
            </a:r>
            <a:r>
              <a:rPr lang="en-US" altLang="zh-CN" sz="900" kern="1200" dirty="0">
                <a:solidFill>
                  <a:schemeClr val="tx1"/>
                </a:solidFill>
                <a:effectLst/>
                <a:latin typeface="+mn-lt"/>
                <a:ea typeface="+mn-ea"/>
                <a:cs typeface="+mn-cs"/>
              </a:rPr>
              <a:t>3</a:t>
            </a:r>
            <a:r>
              <a:rPr lang="zh-CN" altLang="zh-CN" sz="900" kern="1200" dirty="0">
                <a:solidFill>
                  <a:schemeClr val="tx1"/>
                </a:solidFill>
                <a:effectLst/>
                <a:latin typeface="+mn-lt"/>
                <a:ea typeface="+mn-ea"/>
                <a:cs typeface="+mn-cs"/>
              </a:rPr>
              <a:t>月：完成毕业论文的撰写。  </a:t>
            </a:r>
          </a:p>
          <a:p>
            <a:endParaRPr lang="zh-CN" altLang="en-US" dirty="0"/>
          </a:p>
        </p:txBody>
      </p:sp>
      <p:sp>
        <p:nvSpPr>
          <p:cNvPr id="4" name="灯片编号占位符 3"/>
          <p:cNvSpPr>
            <a:spLocks noGrp="1"/>
          </p:cNvSpPr>
          <p:nvPr>
            <p:ph type="sldNum" sz="quarter" idx="5"/>
          </p:nvPr>
        </p:nvSpPr>
        <p:spPr/>
        <p:txBody>
          <a:bodyPr/>
          <a:lstStyle/>
          <a:p>
            <a:pPr>
              <a:defRPr/>
            </a:pPr>
            <a:fld id="{12E993F6-149B-40AC-B292-0B936C97E199}" type="slidenum">
              <a:rPr lang="zh-CN" altLang="en-US" smtClean="0"/>
              <a:pPr>
                <a:defRPr/>
              </a:pPr>
              <a:t>16</a:t>
            </a:fld>
            <a:endParaRPr lang="zh-CN" altLang="en-US"/>
          </a:p>
        </p:txBody>
      </p:sp>
    </p:spTree>
    <p:extLst>
      <p:ext uri="{BB962C8B-B14F-4D97-AF65-F5344CB8AC3E}">
        <p14:creationId xmlns:p14="http://schemas.microsoft.com/office/powerpoint/2010/main" val="41144191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12E993F6-149B-40AC-B292-0B936C97E199}" type="slidenum">
              <a:rPr lang="zh-CN" altLang="en-US" smtClean="0"/>
              <a:pPr>
                <a:defRPr/>
              </a:pPr>
              <a:t>17</a:t>
            </a:fld>
            <a:endParaRPr lang="zh-CN" altLang="en-US"/>
          </a:p>
        </p:txBody>
      </p:sp>
    </p:spTree>
    <p:extLst>
      <p:ext uri="{BB962C8B-B14F-4D97-AF65-F5344CB8AC3E}">
        <p14:creationId xmlns:p14="http://schemas.microsoft.com/office/powerpoint/2010/main" val="30579213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幻灯片图像占位符 1"/>
          <p:cNvSpPr>
            <a:spLocks noGrp="1" noRot="1" noChangeAspect="1" noTextEdit="1"/>
          </p:cNvSpPr>
          <p:nvPr>
            <p:ph type="sldImg"/>
          </p:nvPr>
        </p:nvSpPr>
        <p:spPr bwMode="auto">
          <a:xfrm>
            <a:off x="1371600" y="1143000"/>
            <a:ext cx="41148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29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zh-CN" altLang="en-US" dirty="0"/>
              <a:t>六个方面进行汇报</a:t>
            </a:r>
          </a:p>
        </p:txBody>
      </p:sp>
      <p:sp>
        <p:nvSpPr>
          <p:cNvPr id="1229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D161BFCB-630F-4270-923E-71B0595F3026}" type="slidenum">
              <a:rPr lang="zh-CN" altLang="en-US" sz="1200">
                <a:latin typeface="Calibri" panose="020F0502020204030204" pitchFamily="34" charset="0"/>
                <a:ea typeface="宋体" panose="02010600030101010101" pitchFamily="2" charset="-122"/>
              </a:rPr>
              <a:pPr fontAlgn="base">
                <a:spcBef>
                  <a:spcPct val="0"/>
                </a:spcBef>
                <a:spcAft>
                  <a:spcPct val="0"/>
                </a:spcAft>
              </a:pPr>
              <a:t>2</a:t>
            </a:fld>
            <a:endParaRPr lang="zh-CN" altLang="en-US" sz="1200">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20767701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幻灯片图像占位符 1"/>
          <p:cNvSpPr>
            <a:spLocks noGrp="1" noRot="1" noChangeAspect="1" noTextEdit="1"/>
          </p:cNvSpPr>
          <p:nvPr>
            <p:ph type="sldImg"/>
          </p:nvPr>
        </p:nvSpPr>
        <p:spPr bwMode="auto">
          <a:xfrm>
            <a:off x="1371600" y="1143000"/>
            <a:ext cx="41148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lvl="0" indent="0" algn="l" defTabSz="685800" rtl="0" eaLnBrk="1" fontAlgn="base" latinLnBrk="0" hangingPunct="1">
              <a:lnSpc>
                <a:spcPct val="100000"/>
              </a:lnSpc>
              <a:spcBef>
                <a:spcPct val="0"/>
              </a:spcBef>
              <a:spcAft>
                <a:spcPct val="0"/>
              </a:spcAft>
              <a:buClrTx/>
              <a:buSzTx/>
              <a:buFontTx/>
              <a:buNone/>
              <a:tabLst/>
              <a:defRPr/>
            </a:pPr>
            <a:r>
              <a:rPr lang="zh-CN" altLang="en-US" sz="900" dirty="0">
                <a:solidFill>
                  <a:srgbClr val="000000"/>
                </a:solidFill>
                <a:latin typeface="微软雅黑" panose="020B0503020204020204" pitchFamily="34" charset="-122"/>
              </a:rPr>
              <a:t>随着</a:t>
            </a:r>
            <a:r>
              <a:rPr lang="en-US" altLang="zh-CN" sz="900" dirty="0">
                <a:solidFill>
                  <a:srgbClr val="000000"/>
                </a:solidFill>
                <a:latin typeface="微软雅黑" panose="020B0503020204020204" pitchFamily="34" charset="-122"/>
              </a:rPr>
              <a:t>5G</a:t>
            </a:r>
            <a:r>
              <a:rPr lang="zh-CN" altLang="en-US" sz="900" dirty="0">
                <a:solidFill>
                  <a:srgbClr val="000000"/>
                </a:solidFill>
                <a:latin typeface="微软雅黑" panose="020B0503020204020204" pitchFamily="34" charset="-122"/>
              </a:rPr>
              <a:t>网络的发展，移动设备和节点数量呈现爆炸式的增长。同时新兴的业务和服务场景对计算的需求也日益增长。然而由于终端设备计算资源和能源储备有限，无法执行计算密集型和高延迟要求的新兴业务。</a:t>
            </a:r>
            <a:endParaRPr lang="en-US" altLang="zh-CN" sz="900" dirty="0">
              <a:solidFill>
                <a:srgbClr val="000000"/>
              </a:solidFill>
              <a:latin typeface="微软雅黑" panose="020B0503020204020204" pitchFamily="34" charset="-122"/>
            </a:endParaRPr>
          </a:p>
          <a:p>
            <a:pPr marL="0" marR="0" lvl="0" indent="0" algn="l" defTabSz="685800" rtl="0" eaLnBrk="1" fontAlgn="base" latinLnBrk="0" hangingPunct="1">
              <a:lnSpc>
                <a:spcPct val="100000"/>
              </a:lnSpc>
              <a:spcBef>
                <a:spcPct val="0"/>
              </a:spcBef>
              <a:spcAft>
                <a:spcPct val="0"/>
              </a:spcAft>
              <a:buClrTx/>
              <a:buSzTx/>
              <a:buFontTx/>
              <a:buNone/>
              <a:tabLst/>
              <a:defRPr/>
            </a:pPr>
            <a:r>
              <a:rPr lang="zh-CN" altLang="zh-CN" sz="900" kern="1200" dirty="0">
                <a:solidFill>
                  <a:schemeClr val="tx1"/>
                </a:solidFill>
                <a:effectLst/>
                <a:latin typeface="+mn-lt"/>
                <a:ea typeface="+mn-ea"/>
                <a:cs typeface="+mn-cs"/>
              </a:rPr>
              <a:t>为解决这一难题，在传统网络架构中，计算任务被卸载到计算资源丰富且能源充足的集中式云服务器进行处理，以此降低终端设备的计算压力。</a:t>
            </a:r>
            <a:endParaRPr lang="en-US" altLang="zh-CN" sz="900" kern="1200" dirty="0">
              <a:solidFill>
                <a:schemeClr val="tx1"/>
              </a:solidFill>
              <a:effectLst/>
              <a:latin typeface="+mn-lt"/>
              <a:ea typeface="+mn-ea"/>
              <a:cs typeface="+mn-cs"/>
            </a:endParaRPr>
          </a:p>
          <a:p>
            <a:pPr marL="0" marR="0" lvl="0" indent="0" algn="l" defTabSz="685800" rtl="0" eaLnBrk="1" fontAlgn="base" latinLnBrk="0" hangingPunct="1">
              <a:lnSpc>
                <a:spcPct val="100000"/>
              </a:lnSpc>
              <a:spcBef>
                <a:spcPct val="0"/>
              </a:spcBef>
              <a:spcAft>
                <a:spcPct val="0"/>
              </a:spcAft>
              <a:buClrTx/>
              <a:buSzTx/>
              <a:buFontTx/>
              <a:buNone/>
              <a:tabLst/>
              <a:defRPr/>
            </a:pPr>
            <a:endParaRPr lang="en-US" altLang="zh-CN" sz="900" kern="1200" dirty="0">
              <a:solidFill>
                <a:schemeClr val="tx1"/>
              </a:solidFill>
              <a:effectLst/>
              <a:latin typeface="+mn-lt"/>
              <a:ea typeface="+mn-ea"/>
              <a:cs typeface="+mn-cs"/>
            </a:endParaRPr>
          </a:p>
          <a:p>
            <a:pPr marL="0" marR="0" lvl="0" indent="0" algn="l" defTabSz="685800" rtl="0" eaLnBrk="1" fontAlgn="base" latinLnBrk="0" hangingPunct="1">
              <a:lnSpc>
                <a:spcPct val="100000"/>
              </a:lnSpc>
              <a:spcBef>
                <a:spcPct val="0"/>
              </a:spcBef>
              <a:spcAft>
                <a:spcPct val="0"/>
              </a:spcAft>
              <a:buClrTx/>
              <a:buSzTx/>
              <a:buFontTx/>
              <a:buNone/>
              <a:tabLst/>
              <a:defRPr/>
            </a:pPr>
            <a:r>
              <a:rPr lang="zh-CN" altLang="en-US" sz="900" kern="1200" dirty="0">
                <a:solidFill>
                  <a:schemeClr val="tx1"/>
                </a:solidFill>
                <a:effectLst/>
                <a:latin typeface="+mn-lt"/>
                <a:ea typeface="+mn-ea"/>
                <a:cs typeface="+mn-cs"/>
              </a:rPr>
              <a:t>云计算架构优势，计算资源 存储资源成本低</a:t>
            </a:r>
            <a:endParaRPr lang="en-US" altLang="zh-CN" sz="900" kern="1200" dirty="0">
              <a:solidFill>
                <a:schemeClr val="tx1"/>
              </a:solidFill>
              <a:effectLst/>
              <a:latin typeface="+mn-lt"/>
              <a:ea typeface="+mn-ea"/>
              <a:cs typeface="+mn-cs"/>
            </a:endParaRPr>
          </a:p>
          <a:p>
            <a:pPr marL="0" marR="0" lvl="0" indent="0" algn="l" defTabSz="685800" rtl="0" eaLnBrk="1" fontAlgn="base" latinLnBrk="0" hangingPunct="1">
              <a:lnSpc>
                <a:spcPct val="100000"/>
              </a:lnSpc>
              <a:spcBef>
                <a:spcPct val="0"/>
              </a:spcBef>
              <a:spcAft>
                <a:spcPct val="0"/>
              </a:spcAft>
              <a:buClrTx/>
              <a:buSzTx/>
              <a:buFontTx/>
              <a:buNone/>
              <a:tabLst/>
              <a:defRPr/>
            </a:pPr>
            <a:r>
              <a:rPr lang="zh-CN" altLang="en-US" sz="900" kern="1200" dirty="0">
                <a:solidFill>
                  <a:schemeClr val="tx1"/>
                </a:solidFill>
                <a:effectLst/>
                <a:latin typeface="+mn-lt"/>
                <a:ea typeface="+mn-ea"/>
                <a:cs typeface="+mn-cs"/>
              </a:rPr>
              <a:t>劣势很明显：服务响应的延迟高。越来越难以满足新型业务的需求。</a:t>
            </a:r>
            <a:endParaRPr lang="en-US" altLang="zh-CN" sz="900" kern="1200" dirty="0">
              <a:solidFill>
                <a:schemeClr val="tx1"/>
              </a:solidFill>
              <a:effectLst/>
              <a:latin typeface="+mn-lt"/>
              <a:ea typeface="+mn-ea"/>
              <a:cs typeface="+mn-cs"/>
            </a:endParaRPr>
          </a:p>
          <a:p>
            <a:pPr marL="0" marR="0" lvl="0" indent="0" algn="l" defTabSz="685800" rtl="0" eaLnBrk="1" fontAlgn="base" latinLnBrk="0" hangingPunct="1">
              <a:lnSpc>
                <a:spcPct val="100000"/>
              </a:lnSpc>
              <a:spcBef>
                <a:spcPct val="0"/>
              </a:spcBef>
              <a:spcAft>
                <a:spcPct val="0"/>
              </a:spcAft>
              <a:buClrTx/>
              <a:buSzTx/>
              <a:buFontTx/>
              <a:buNone/>
              <a:tabLst/>
              <a:defRPr/>
            </a:pPr>
            <a:endParaRPr lang="en-US" altLang="zh-CN" sz="900" kern="1200" dirty="0">
              <a:solidFill>
                <a:schemeClr val="tx1"/>
              </a:solidFill>
              <a:effectLst/>
              <a:latin typeface="+mn-lt"/>
              <a:ea typeface="+mn-ea"/>
              <a:cs typeface="+mn-cs"/>
            </a:endParaRPr>
          </a:p>
          <a:p>
            <a:pPr marL="0" marR="0" lvl="0" indent="0" algn="l" defTabSz="685800" rtl="0" eaLnBrk="1" fontAlgn="base" latinLnBrk="0" hangingPunct="1">
              <a:lnSpc>
                <a:spcPct val="100000"/>
              </a:lnSpc>
              <a:spcBef>
                <a:spcPct val="0"/>
              </a:spcBef>
              <a:spcAft>
                <a:spcPct val="0"/>
              </a:spcAft>
              <a:buClrTx/>
              <a:buSzTx/>
              <a:buFontTx/>
              <a:buNone/>
              <a:tabLst/>
              <a:defRPr/>
            </a:pPr>
            <a:r>
              <a:rPr lang="zh-CN" altLang="en-US" sz="900" kern="1200" dirty="0">
                <a:solidFill>
                  <a:schemeClr val="tx1"/>
                </a:solidFill>
                <a:effectLst/>
                <a:latin typeface="+mn-lt"/>
                <a:ea typeface="+mn-ea"/>
                <a:cs typeface="+mn-cs"/>
              </a:rPr>
              <a:t>边缘计算应运而生</a:t>
            </a:r>
            <a:endParaRPr lang="en-US" altLang="zh-CN" sz="900" kern="1200" dirty="0">
              <a:solidFill>
                <a:schemeClr val="tx1"/>
              </a:solidFill>
              <a:effectLst/>
              <a:latin typeface="+mn-lt"/>
              <a:ea typeface="+mn-ea"/>
              <a:cs typeface="+mn-cs"/>
            </a:endParaRPr>
          </a:p>
          <a:p>
            <a:pPr marL="0" marR="0" lvl="0" indent="0" algn="l" defTabSz="685800" rtl="0" eaLnBrk="1" fontAlgn="base" latinLnBrk="0" hangingPunct="1">
              <a:lnSpc>
                <a:spcPct val="100000"/>
              </a:lnSpc>
              <a:spcBef>
                <a:spcPct val="0"/>
              </a:spcBef>
              <a:spcAft>
                <a:spcPct val="0"/>
              </a:spcAft>
              <a:buClrTx/>
              <a:buSzTx/>
              <a:buFontTx/>
              <a:buNone/>
              <a:tabLst/>
              <a:defRPr/>
            </a:pPr>
            <a:r>
              <a:rPr lang="zh-CN" altLang="en-US" sz="900" kern="1200" dirty="0">
                <a:solidFill>
                  <a:schemeClr val="tx1"/>
                </a:solidFill>
                <a:effectLst/>
                <a:latin typeface="+mn-lt"/>
                <a:ea typeface="+mn-ea"/>
                <a:cs typeface="+mn-cs"/>
              </a:rPr>
              <a:t>通过将计算资源部署到距离数据产生的位置更近的地方 使得</a:t>
            </a:r>
            <a:endParaRPr lang="zh-CN" altLang="en-US" dirty="0"/>
          </a:p>
        </p:txBody>
      </p:sp>
      <p:sp>
        <p:nvSpPr>
          <p:cNvPr id="1434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845B74FA-865C-488C-8B5F-110D40782C16}" type="slidenum">
              <a:rPr lang="zh-CN" altLang="en-US" sz="1200">
                <a:latin typeface="Calibri" panose="020F0502020204030204" pitchFamily="34" charset="0"/>
                <a:ea typeface="宋体" panose="02010600030101010101" pitchFamily="2" charset="-122"/>
              </a:rPr>
              <a:pPr fontAlgn="base">
                <a:spcBef>
                  <a:spcPct val="0"/>
                </a:spcBef>
                <a:spcAft>
                  <a:spcPct val="0"/>
                </a:spcAft>
              </a:pPr>
              <a:t>3</a:t>
            </a:fld>
            <a:endParaRPr lang="zh-CN" altLang="en-US" sz="1200">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405057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该领域内，资源管理是其中一个研究热点。以往研究者针对计算任务整体进行资源分配 没有使边缘计算网络中多个计算资源协同计算 浪费了边缘计算的并行能力</a:t>
            </a:r>
            <a:endParaRPr lang="en-US" altLang="zh-CN" dirty="0"/>
          </a:p>
          <a:p>
            <a:r>
              <a:rPr lang="zh-CN" altLang="en-US" dirty="0"/>
              <a:t>充分利用协同计算区域内并行计算能力</a:t>
            </a:r>
            <a:r>
              <a:rPr lang="en-US" altLang="zh-CN" dirty="0"/>
              <a:t> </a:t>
            </a:r>
            <a:r>
              <a:rPr lang="zh-CN" altLang="en-US" dirty="0"/>
              <a:t>需要细粒度的资源分配策略</a:t>
            </a:r>
            <a:endParaRPr lang="en-US" altLang="zh-CN" dirty="0"/>
          </a:p>
          <a:p>
            <a:r>
              <a:rPr lang="zh-CN" altLang="en-US" dirty="0"/>
              <a:t>但是子任务间的依赖关系使得多个计算资源不能完全并行服务计算任务</a:t>
            </a:r>
            <a:endParaRPr lang="en-US" altLang="zh-CN" dirty="0"/>
          </a:p>
          <a:p>
            <a:r>
              <a:rPr lang="zh-CN" altLang="en-US" dirty="0"/>
              <a:t>因此对具有依赖关系的子任务 进行资源分配研究 是极其重要的</a:t>
            </a:r>
            <a:endParaRPr lang="en-US" altLang="zh-CN" dirty="0"/>
          </a:p>
        </p:txBody>
      </p:sp>
      <p:sp>
        <p:nvSpPr>
          <p:cNvPr id="4" name="灯片编号占位符 3"/>
          <p:cNvSpPr>
            <a:spLocks noGrp="1"/>
          </p:cNvSpPr>
          <p:nvPr>
            <p:ph type="sldNum" sz="quarter" idx="5"/>
          </p:nvPr>
        </p:nvSpPr>
        <p:spPr/>
        <p:txBody>
          <a:bodyPr/>
          <a:lstStyle/>
          <a:p>
            <a:pPr>
              <a:defRPr/>
            </a:pPr>
            <a:fld id="{12E993F6-149B-40AC-B292-0B936C97E199}" type="slidenum">
              <a:rPr lang="zh-CN" altLang="en-US" smtClean="0"/>
              <a:pPr>
                <a:defRPr/>
              </a:pPr>
              <a:t>4</a:t>
            </a:fld>
            <a:endParaRPr lang="zh-CN" altLang="en-US"/>
          </a:p>
        </p:txBody>
      </p:sp>
    </p:spTree>
    <p:extLst>
      <p:ext uri="{BB962C8B-B14F-4D97-AF65-F5344CB8AC3E}">
        <p14:creationId xmlns:p14="http://schemas.microsoft.com/office/powerpoint/2010/main" val="31001424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685800" rtl="0" eaLnBrk="1" fontAlgn="base" latinLnBrk="0" hangingPunct="1">
              <a:lnSpc>
                <a:spcPct val="100000"/>
              </a:lnSpc>
              <a:spcBef>
                <a:spcPct val="30000"/>
              </a:spcBef>
              <a:spcAft>
                <a:spcPct val="0"/>
              </a:spcAft>
              <a:buClrTx/>
              <a:buSzTx/>
              <a:buFontTx/>
              <a:buNone/>
              <a:tabLst/>
              <a:defRPr/>
            </a:pPr>
            <a:r>
              <a:rPr lang="zh-CN" altLang="en-US" dirty="0"/>
              <a:t>目前该领域已有研究者对边缘计算中资源分配进行了一定的研究。</a:t>
            </a:r>
            <a:endParaRPr lang="en-US" altLang="zh-CN" dirty="0"/>
          </a:p>
          <a:p>
            <a:pPr marL="0" marR="0" lvl="0" indent="0" algn="l" defTabSz="685800" rtl="0" eaLnBrk="1" fontAlgn="base" latinLnBrk="0" hangingPunct="1">
              <a:lnSpc>
                <a:spcPct val="100000"/>
              </a:lnSpc>
              <a:spcBef>
                <a:spcPct val="30000"/>
              </a:spcBef>
              <a:spcAft>
                <a:spcPct val="0"/>
              </a:spcAft>
              <a:buClrTx/>
              <a:buSzTx/>
              <a:buFontTx/>
              <a:buNone/>
              <a:tabLst/>
              <a:defRPr/>
            </a:pPr>
            <a:r>
              <a:rPr lang="en-US" altLang="zh-CN" dirty="0"/>
              <a:t>Juan Liu</a:t>
            </a:r>
            <a:r>
              <a:rPr lang="zh-CN" altLang="en-US" dirty="0"/>
              <a:t>等人 </a:t>
            </a:r>
            <a:r>
              <a:rPr lang="zh-CN" altLang="en-US" sz="900" dirty="0">
                <a:latin typeface="微软雅黑" panose="020B0503020204020204" pitchFamily="34" charset="-122"/>
                <a:ea typeface="微软雅黑" panose="020B0503020204020204" pitchFamily="34" charset="-122"/>
              </a:rPr>
              <a:t>预先设定好时间间隔，按照周期读取需要进行计算的程序段，在每个时间间隔期间根据缓冲区的队列状态及移动终端和移动边缘计算节点的处理能力，进行计算资源分配，以此达到最小化时延的效果。</a:t>
            </a:r>
            <a:endParaRPr lang="en-US" altLang="zh-CN" sz="900" dirty="0">
              <a:latin typeface="微软雅黑" panose="020B0503020204020204" pitchFamily="34" charset="-122"/>
              <a:ea typeface="微软雅黑" panose="020B0503020204020204" pitchFamily="34" charset="-122"/>
            </a:endParaRPr>
          </a:p>
          <a:p>
            <a:pPr marL="0" marR="0" lvl="0" indent="0" algn="l" defTabSz="685800" rtl="0" eaLnBrk="1" fontAlgn="base" latinLnBrk="0" hangingPunct="1">
              <a:lnSpc>
                <a:spcPct val="100000"/>
              </a:lnSpc>
              <a:spcBef>
                <a:spcPct val="30000"/>
              </a:spcBef>
              <a:spcAft>
                <a:spcPct val="0"/>
              </a:spcAft>
              <a:buClrTx/>
              <a:buSzTx/>
              <a:buFontTx/>
              <a:buNone/>
              <a:tabLst/>
              <a:defRPr/>
            </a:pPr>
            <a:r>
              <a:rPr lang="zh-CN" altLang="en-US" sz="900" dirty="0">
                <a:latin typeface="微软雅黑" panose="020B0503020204020204" pitchFamily="34" charset="-122"/>
                <a:ea typeface="微软雅黑" panose="020B0503020204020204" pitchFamily="34" charset="-122"/>
              </a:rPr>
              <a:t>但是其没有考虑子任务间的依赖关系</a:t>
            </a:r>
            <a:endParaRPr lang="zh-CN" altLang="en-US" dirty="0"/>
          </a:p>
          <a:p>
            <a:r>
              <a:rPr lang="en-US" altLang="zh-CN" dirty="0" err="1"/>
              <a:t>GuoSongtao</a:t>
            </a:r>
            <a:r>
              <a:rPr lang="en-US" altLang="zh-CN" dirty="0"/>
              <a:t> </a:t>
            </a:r>
            <a:r>
              <a:rPr lang="zh-CN" altLang="en-US" dirty="0"/>
              <a:t>边小于云 就在边缘计算 但是没有考虑多计算节点协同计算的场景</a:t>
            </a:r>
            <a:endParaRPr lang="en-US" altLang="zh-CN" dirty="0"/>
          </a:p>
          <a:p>
            <a:endParaRPr lang="en-US" altLang="zh-CN" dirty="0"/>
          </a:p>
        </p:txBody>
      </p:sp>
      <p:sp>
        <p:nvSpPr>
          <p:cNvPr id="4" name="灯片编号占位符 3"/>
          <p:cNvSpPr>
            <a:spLocks noGrp="1"/>
          </p:cNvSpPr>
          <p:nvPr>
            <p:ph type="sldNum" sz="quarter" idx="5"/>
          </p:nvPr>
        </p:nvSpPr>
        <p:spPr/>
        <p:txBody>
          <a:bodyPr/>
          <a:lstStyle/>
          <a:p>
            <a:pPr>
              <a:defRPr/>
            </a:pPr>
            <a:fld id="{12E993F6-149B-40AC-B292-0B936C97E199}" type="slidenum">
              <a:rPr lang="zh-CN" altLang="en-US" smtClean="0"/>
              <a:pPr>
                <a:defRPr/>
              </a:pPr>
              <a:t>5</a:t>
            </a:fld>
            <a:endParaRPr lang="zh-CN" altLang="en-US"/>
          </a:p>
        </p:txBody>
      </p:sp>
    </p:spTree>
    <p:extLst>
      <p:ext uri="{BB962C8B-B14F-4D97-AF65-F5344CB8AC3E}">
        <p14:creationId xmlns:p14="http://schemas.microsoft.com/office/powerpoint/2010/main" val="34191839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900" kern="1200" dirty="0">
                <a:solidFill>
                  <a:schemeClr val="tx1"/>
                </a:solidFill>
                <a:effectLst/>
                <a:latin typeface="+mn-lt"/>
                <a:ea typeface="+mn-ea"/>
                <a:cs typeface="+mn-cs"/>
              </a:rPr>
              <a:t>基于遗传算法的资源分配算法，随机生成</a:t>
            </a:r>
            <a:r>
              <a:rPr lang="zh-CN" altLang="en-US" sz="900" kern="1200" dirty="0">
                <a:solidFill>
                  <a:schemeClr val="tx1"/>
                </a:solidFill>
                <a:effectLst/>
                <a:latin typeface="+mn-lt"/>
                <a:ea typeface="+mn-ea"/>
                <a:cs typeface="+mn-cs"/>
              </a:rPr>
              <a:t>种群，种群中个体为</a:t>
            </a:r>
            <a:r>
              <a:rPr lang="zh-CN" altLang="zh-CN" sz="900" kern="1200" dirty="0">
                <a:solidFill>
                  <a:schemeClr val="tx1"/>
                </a:solidFill>
                <a:effectLst/>
                <a:latin typeface="+mn-lt"/>
                <a:ea typeface="+mn-ea"/>
                <a:cs typeface="+mn-cs"/>
              </a:rPr>
              <a:t>子任务与计算资源之间的映射关系，通过不断迭代得出子任务资源分配的较优解。在每一次迭代中，算法计算当前种群中每个个体的适应度值，如果满足算法收敛条件，则将当前种群中最优解作为最终资源映射方案。反之，选出种群中适应度值高于某一阈值的个体进交配，从而得到新的个体。交配过程为交换子任务和资源之间映射序列中的一位或多位。随后对种群中个体根据设定的</a:t>
            </a:r>
            <a:r>
              <a:rPr lang="zh-CN" altLang="en-US" sz="900" kern="1200" dirty="0">
                <a:solidFill>
                  <a:schemeClr val="tx1"/>
                </a:solidFill>
                <a:effectLst/>
                <a:latin typeface="+mn-lt"/>
                <a:ea typeface="+mn-ea"/>
                <a:cs typeface="+mn-cs"/>
              </a:rPr>
              <a:t>变异</a:t>
            </a:r>
            <a:r>
              <a:rPr lang="zh-CN" altLang="zh-CN" sz="900" kern="1200" dirty="0">
                <a:solidFill>
                  <a:schemeClr val="tx1"/>
                </a:solidFill>
                <a:effectLst/>
                <a:latin typeface="+mn-lt"/>
                <a:ea typeface="+mn-ea"/>
                <a:cs typeface="+mn-cs"/>
              </a:rPr>
              <a:t>概率，改变映射序列中一位或多位。</a:t>
            </a:r>
            <a:endParaRPr lang="en-US" altLang="zh-CN" sz="900" kern="1200" dirty="0">
              <a:solidFill>
                <a:schemeClr val="tx1"/>
              </a:solidFill>
              <a:effectLst/>
              <a:latin typeface="+mn-lt"/>
              <a:ea typeface="+mn-ea"/>
              <a:cs typeface="+mn-cs"/>
            </a:endParaRPr>
          </a:p>
          <a:p>
            <a:endParaRPr lang="en-US" altLang="zh-CN" sz="900" kern="1200" dirty="0">
              <a:solidFill>
                <a:schemeClr val="tx1"/>
              </a:solidFill>
              <a:effectLst/>
              <a:latin typeface="+mn-lt"/>
              <a:ea typeface="+mn-ea"/>
              <a:cs typeface="+mn-cs"/>
            </a:endParaRPr>
          </a:p>
          <a:p>
            <a:r>
              <a:rPr lang="zh-CN" altLang="en-US" dirty="0"/>
              <a:t>直接使用遗传算法进行资源分配，算法开销极大。因为，子任务和计算资源之间的映射，的解空间集很大。并且每一次迭代中都要计算每一个个体的适应度函数。</a:t>
            </a:r>
          </a:p>
        </p:txBody>
      </p:sp>
      <p:sp>
        <p:nvSpPr>
          <p:cNvPr id="4" name="灯片编号占位符 3"/>
          <p:cNvSpPr>
            <a:spLocks noGrp="1"/>
          </p:cNvSpPr>
          <p:nvPr>
            <p:ph type="sldNum" sz="quarter" idx="5"/>
          </p:nvPr>
        </p:nvSpPr>
        <p:spPr/>
        <p:txBody>
          <a:bodyPr/>
          <a:lstStyle/>
          <a:p>
            <a:pPr>
              <a:defRPr/>
            </a:pPr>
            <a:fld id="{12E993F6-149B-40AC-B292-0B936C97E199}" type="slidenum">
              <a:rPr lang="zh-CN" altLang="en-US" smtClean="0"/>
              <a:pPr>
                <a:defRPr/>
              </a:pPr>
              <a:t>6</a:t>
            </a:fld>
            <a:endParaRPr lang="zh-CN" altLang="en-US"/>
          </a:p>
        </p:txBody>
      </p:sp>
    </p:spTree>
    <p:extLst>
      <p:ext uri="{BB962C8B-B14F-4D97-AF65-F5344CB8AC3E}">
        <p14:creationId xmlns:p14="http://schemas.microsoft.com/office/powerpoint/2010/main" val="38986496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900" kern="1200" dirty="0">
                <a:solidFill>
                  <a:schemeClr val="tx1"/>
                </a:solidFill>
                <a:effectLst/>
                <a:latin typeface="+mn-lt"/>
                <a:ea typeface="+mn-ea"/>
                <a:cs typeface="+mn-cs"/>
              </a:rPr>
              <a:t>与基本粒子群算法不同的是，该算法</a:t>
            </a:r>
            <a:r>
              <a:rPr lang="zh-CN" altLang="zh-CN" sz="900" kern="1200" dirty="0">
                <a:solidFill>
                  <a:schemeClr val="tx1"/>
                </a:solidFill>
                <a:effectLst/>
                <a:latin typeface="+mn-lt"/>
                <a:ea typeface="+mn-ea"/>
                <a:cs typeface="+mn-cs"/>
              </a:rPr>
              <a:t>从任务总完成时间和资源总开销两个维度分别得出精英解集，以两个精英解集为方向实现粒子迁移，使得算法可以同时优化任务完成时间和资源开销。但是该算法没有解决任务的内部依赖。</a:t>
            </a:r>
            <a:endParaRPr lang="en-US" altLang="zh-CN" sz="9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pPr>
              <a:defRPr/>
            </a:pPr>
            <a:fld id="{12E993F6-149B-40AC-B292-0B936C97E199}" type="slidenum">
              <a:rPr lang="zh-CN" altLang="en-US" smtClean="0"/>
              <a:pPr>
                <a:defRPr/>
              </a:pPr>
              <a:t>7</a:t>
            </a:fld>
            <a:endParaRPr lang="zh-CN" altLang="en-US"/>
          </a:p>
        </p:txBody>
      </p:sp>
    </p:spTree>
    <p:extLst>
      <p:ext uri="{BB962C8B-B14F-4D97-AF65-F5344CB8AC3E}">
        <p14:creationId xmlns:p14="http://schemas.microsoft.com/office/powerpoint/2010/main" val="35102740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幻灯片图像占位符 1"/>
          <p:cNvSpPr>
            <a:spLocks noGrp="1" noRot="1" noChangeAspect="1" noTextEdit="1"/>
          </p:cNvSpPr>
          <p:nvPr>
            <p:ph type="sldImg"/>
          </p:nvPr>
        </p:nvSpPr>
        <p:spPr bwMode="auto">
          <a:xfrm>
            <a:off x="1371600" y="1143000"/>
            <a:ext cx="41148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zh-CN" altLang="en-US" dirty="0"/>
              <a:t>现有的研究中 一部分没有考虑任务的内部依赖关系。考虑了任务间依赖关系的算法，开销又极大</a:t>
            </a:r>
            <a:endParaRPr lang="en-US" altLang="zh-CN" dirty="0"/>
          </a:p>
          <a:p>
            <a:pPr>
              <a:spcBef>
                <a:spcPct val="0"/>
              </a:spcBef>
            </a:pPr>
            <a:r>
              <a:rPr lang="zh-CN" altLang="en-US" dirty="0"/>
              <a:t>基于以上研究的不足，我将研究内容定为。</a:t>
            </a:r>
          </a:p>
        </p:txBody>
      </p:sp>
      <p:sp>
        <p:nvSpPr>
          <p:cNvPr id="2867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D0ED448-177D-4698-9A99-ACD5C9724496}" type="slidenum">
              <a:rPr lang="zh-CN" altLang="en-US" sz="1200">
                <a:latin typeface="Calibri" panose="020F0502020204030204" pitchFamily="34" charset="0"/>
                <a:ea typeface="宋体" panose="02010600030101010101" pitchFamily="2" charset="-122"/>
              </a:rPr>
              <a:pPr fontAlgn="base">
                <a:spcBef>
                  <a:spcPct val="0"/>
                </a:spcBef>
                <a:spcAft>
                  <a:spcPct val="0"/>
                </a:spcAft>
              </a:pPr>
              <a:t>8</a:t>
            </a:fld>
            <a:endParaRPr lang="zh-CN" altLang="en-US" sz="1200">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797764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传统的资源分配算法没有发挥出边缘计算的并行计算优势</a:t>
            </a:r>
            <a:endParaRPr lang="en-US" altLang="zh-CN" dirty="0"/>
          </a:p>
          <a:p>
            <a:r>
              <a:rPr lang="zh-CN" altLang="en-US" dirty="0"/>
              <a:t>采用启发式搜索的细粒度资源分配策略代价大</a:t>
            </a:r>
            <a:endParaRPr lang="en-US" altLang="zh-CN" dirty="0"/>
          </a:p>
          <a:p>
            <a:r>
              <a:rPr lang="zh-CN" altLang="en-US" dirty="0"/>
              <a:t>因此要研究降低子任务之间解耦的算法</a:t>
            </a:r>
            <a:endParaRPr lang="en-US" altLang="zh-CN" dirty="0"/>
          </a:p>
          <a:p>
            <a:r>
              <a:rPr lang="zh-CN" altLang="en-US" dirty="0"/>
              <a:t>进而，在子任务资源分配阶段，降低资源分配策略的算法开销。</a:t>
            </a:r>
            <a:endParaRPr lang="en-US" altLang="zh-CN" dirty="0"/>
          </a:p>
        </p:txBody>
      </p:sp>
      <p:sp>
        <p:nvSpPr>
          <p:cNvPr id="4" name="灯片编号占位符 3"/>
          <p:cNvSpPr>
            <a:spLocks noGrp="1"/>
          </p:cNvSpPr>
          <p:nvPr>
            <p:ph type="sldNum" sz="quarter" idx="5"/>
          </p:nvPr>
        </p:nvSpPr>
        <p:spPr/>
        <p:txBody>
          <a:bodyPr/>
          <a:lstStyle/>
          <a:p>
            <a:pPr>
              <a:defRPr/>
            </a:pPr>
            <a:fld id="{12E993F6-149B-40AC-B292-0B936C97E199}" type="slidenum">
              <a:rPr lang="zh-CN" altLang="en-US" smtClean="0"/>
              <a:pPr>
                <a:defRPr/>
              </a:pPr>
              <a:t>9</a:t>
            </a:fld>
            <a:endParaRPr lang="zh-CN" altLang="en-US"/>
          </a:p>
        </p:txBody>
      </p:sp>
    </p:spTree>
    <p:extLst>
      <p:ext uri="{BB962C8B-B14F-4D97-AF65-F5344CB8AC3E}">
        <p14:creationId xmlns:p14="http://schemas.microsoft.com/office/powerpoint/2010/main" val="38555924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slide" Target="../slides/slide1.xml"/><Relationship Id="rId7" Type="http://schemas.openxmlformats.org/officeDocument/2006/relationships/image" Target="../media/image3.png"/><Relationship Id="rId2" Type="http://schemas.openxmlformats.org/officeDocument/2006/relationships/slide" Target="../slides/slide7.xml"/><Relationship Id="rId1" Type="http://schemas.openxmlformats.org/officeDocument/2006/relationships/slideMaster" Target="../slideMasters/slideMaster1.xml"/><Relationship Id="rId6" Type="http://schemas.openxmlformats.org/officeDocument/2006/relationships/slide" Target="../slides/slide6.xml"/><Relationship Id="rId5" Type="http://schemas.openxmlformats.org/officeDocument/2006/relationships/slide" Target="../slides/slide5.xml"/><Relationship Id="rId4" Type="http://schemas.openxmlformats.org/officeDocument/2006/relationships/slide" Target="../slides/slide1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1.xml"/><Relationship Id="rId7" Type="http://schemas.openxmlformats.org/officeDocument/2006/relationships/image" Target="../media/image3.png"/><Relationship Id="rId2" Type="http://schemas.openxmlformats.org/officeDocument/2006/relationships/slide" Target="../slides/slide7.xml"/><Relationship Id="rId1" Type="http://schemas.openxmlformats.org/officeDocument/2006/relationships/slideMaster" Target="../slideMasters/slideMaster1.xml"/><Relationship Id="rId6" Type="http://schemas.openxmlformats.org/officeDocument/2006/relationships/slide" Target="../slides/slide6.xml"/><Relationship Id="rId5" Type="http://schemas.openxmlformats.org/officeDocument/2006/relationships/slide" Target="../slides/slide5.xml"/><Relationship Id="rId4" Type="http://schemas.openxmlformats.org/officeDocument/2006/relationships/slide" Target="../slides/slide11.xml"/></Relationships>
</file>

<file path=ppt/slideLayouts/_rels/slideLayout16.xml.rels><?xml version="1.0" encoding="UTF-8" standalone="yes"?>
<Relationships xmlns="http://schemas.openxmlformats.org/package/2006/relationships"><Relationship Id="rId3" Type="http://schemas.openxmlformats.org/officeDocument/2006/relationships/slide" Target="../slides/slide1.xml"/><Relationship Id="rId7" Type="http://schemas.openxmlformats.org/officeDocument/2006/relationships/image" Target="../media/image3.png"/><Relationship Id="rId2" Type="http://schemas.openxmlformats.org/officeDocument/2006/relationships/slide" Target="../slides/slide7.xml"/><Relationship Id="rId1" Type="http://schemas.openxmlformats.org/officeDocument/2006/relationships/slideMaster" Target="../slideMasters/slideMaster1.xml"/><Relationship Id="rId6" Type="http://schemas.openxmlformats.org/officeDocument/2006/relationships/slide" Target="../slides/slide6.xml"/><Relationship Id="rId5" Type="http://schemas.openxmlformats.org/officeDocument/2006/relationships/slide" Target="../slides/slide5.xml"/><Relationship Id="rId4" Type="http://schemas.openxmlformats.org/officeDocument/2006/relationships/slide" Target="../slides/slide11.xml"/></Relationships>
</file>

<file path=ppt/slideLayouts/_rels/slideLayout17.xml.rels><?xml version="1.0" encoding="UTF-8" standalone="yes"?>
<Relationships xmlns="http://schemas.openxmlformats.org/package/2006/relationships"><Relationship Id="rId3" Type="http://schemas.openxmlformats.org/officeDocument/2006/relationships/slide" Target="../slides/slide1.xml"/><Relationship Id="rId7" Type="http://schemas.openxmlformats.org/officeDocument/2006/relationships/image" Target="../media/image3.png"/><Relationship Id="rId2" Type="http://schemas.openxmlformats.org/officeDocument/2006/relationships/slide" Target="../slides/slide7.xml"/><Relationship Id="rId1" Type="http://schemas.openxmlformats.org/officeDocument/2006/relationships/slideMaster" Target="../slideMasters/slideMaster1.xml"/><Relationship Id="rId6" Type="http://schemas.openxmlformats.org/officeDocument/2006/relationships/slide" Target="../slides/slide6.xml"/><Relationship Id="rId5" Type="http://schemas.openxmlformats.org/officeDocument/2006/relationships/slide" Target="../slides/slide5.xml"/><Relationship Id="rId4" Type="http://schemas.openxmlformats.org/officeDocument/2006/relationships/slide" Target="../slides/slide11.xml"/></Relationships>
</file>

<file path=ppt/slideLayouts/_rels/slideLayout18.xml.rels><?xml version="1.0" encoding="UTF-8" standalone="yes"?>
<Relationships xmlns="http://schemas.openxmlformats.org/package/2006/relationships"><Relationship Id="rId3" Type="http://schemas.openxmlformats.org/officeDocument/2006/relationships/slide" Target="../slides/slide1.xml"/><Relationship Id="rId7" Type="http://schemas.openxmlformats.org/officeDocument/2006/relationships/image" Target="../media/image3.png"/><Relationship Id="rId2" Type="http://schemas.openxmlformats.org/officeDocument/2006/relationships/slide" Target="../slides/slide7.xml"/><Relationship Id="rId1" Type="http://schemas.openxmlformats.org/officeDocument/2006/relationships/slideMaster" Target="../slideMasters/slideMaster1.xml"/><Relationship Id="rId6" Type="http://schemas.openxmlformats.org/officeDocument/2006/relationships/slide" Target="../slides/slide6.xml"/><Relationship Id="rId5" Type="http://schemas.openxmlformats.org/officeDocument/2006/relationships/slide" Target="../slides/slide5.xml"/><Relationship Id="rId4" Type="http://schemas.openxmlformats.org/officeDocument/2006/relationships/slide" Target="../slides/slide1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797240" y="601725"/>
            <a:ext cx="4213886" cy="1906073"/>
          </a:xfrm>
        </p:spPr>
        <p:txBody>
          <a:bodyPr bIns="0" anchor="b">
            <a:normAutofit/>
          </a:bodyPr>
          <a:lstStyle>
            <a:lvl1pPr algn="l">
              <a:defRPr sz="4050"/>
            </a:lvl1pPr>
          </a:lstStyle>
          <a:p>
            <a:r>
              <a:rPr lang="zh-CN" altLang="en-US"/>
              <a:t>单击此处编辑母版标题样式</a:t>
            </a:r>
            <a:endParaRPr lang="en-US" dirty="0"/>
          </a:p>
        </p:txBody>
      </p:sp>
      <p:sp>
        <p:nvSpPr>
          <p:cNvPr id="3" name="Subtitle 2"/>
          <p:cNvSpPr>
            <a:spLocks noGrp="1"/>
          </p:cNvSpPr>
          <p:nvPr>
            <p:ph type="subTitle" idx="1"/>
          </p:nvPr>
        </p:nvSpPr>
        <p:spPr>
          <a:xfrm>
            <a:off x="1797240" y="2648404"/>
            <a:ext cx="4213886" cy="733216"/>
          </a:xfrm>
        </p:spPr>
        <p:txBody>
          <a:bodyPr tIns="91440" bIns="91440">
            <a:normAutofit/>
          </a:bodyPr>
          <a:lstStyle>
            <a:lvl1pPr marL="0" indent="0" algn="l">
              <a:buNone/>
              <a:defRPr sz="1200" b="0" cap="all" baseline="0">
                <a:solidFill>
                  <a:schemeClr val="tx1"/>
                </a:solidFill>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pPr>
              <a:defRPr/>
            </a:pPr>
            <a:fld id="{CED5654E-C564-447C-9217-5E9101A41B69}" type="datetimeFigureOut">
              <a:rPr lang="zh-CN" altLang="en-US" smtClean="0"/>
              <a:pPr>
                <a:defRPr/>
              </a:pPr>
              <a:t>2019/12/21</a:t>
            </a:fld>
            <a:endParaRPr lang="zh-CN" altLang="en-US"/>
          </a:p>
        </p:txBody>
      </p:sp>
      <p:sp>
        <p:nvSpPr>
          <p:cNvPr id="5" name="Footer Placeholder 4"/>
          <p:cNvSpPr>
            <a:spLocks noGrp="1"/>
          </p:cNvSpPr>
          <p:nvPr>
            <p:ph type="ftr" sz="quarter" idx="11"/>
          </p:nvPr>
        </p:nvSpPr>
        <p:spPr>
          <a:xfrm>
            <a:off x="1797239" y="246981"/>
            <a:ext cx="2314719" cy="231901"/>
          </a:xfrm>
        </p:spPr>
        <p:txBody>
          <a:bodyPr/>
          <a:lstStyle/>
          <a:p>
            <a:pPr>
              <a:defRPr/>
            </a:pPr>
            <a:endParaRPr lang="zh-CN" altLang="en-US"/>
          </a:p>
        </p:txBody>
      </p:sp>
      <p:sp>
        <p:nvSpPr>
          <p:cNvPr id="6" name="Slide Number Placeholder 5"/>
          <p:cNvSpPr>
            <a:spLocks noGrp="1"/>
          </p:cNvSpPr>
          <p:nvPr>
            <p:ph type="sldNum" sz="quarter" idx="12"/>
          </p:nvPr>
        </p:nvSpPr>
        <p:spPr>
          <a:xfrm>
            <a:off x="1076028" y="599230"/>
            <a:ext cx="601504" cy="377684"/>
          </a:xfrm>
        </p:spPr>
        <p:txBody>
          <a:bodyPr/>
          <a:lstStyle/>
          <a:p>
            <a:pPr>
              <a:defRPr/>
            </a:pPr>
            <a:fld id="{71EE9E1E-3A3B-43C9-B3E4-21FE9F307E52}" type="slidenum">
              <a:rPr lang="zh-CN" altLang="en-US" smtClean="0"/>
              <a:pPr>
                <a:defRPr/>
              </a:pPr>
              <a:t>‹#›</a:t>
            </a:fld>
            <a:endParaRPr lang="zh-CN" altLang="en-US"/>
          </a:p>
        </p:txBody>
      </p:sp>
      <p:cxnSp>
        <p:nvCxnSpPr>
          <p:cNvPr id="15" name="Straight Connector 14"/>
          <p:cNvCxnSpPr/>
          <p:nvPr/>
        </p:nvCxnSpPr>
        <p:spPr>
          <a:xfrm>
            <a:off x="1797240" y="2646407"/>
            <a:ext cx="421388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971745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cxnSp>
        <p:nvCxnSpPr>
          <p:cNvPr id="33" name="Straight Connector 32"/>
          <p:cNvCxnSpPr/>
          <p:nvPr/>
        </p:nvCxnSpPr>
        <p:spPr>
          <a:xfrm>
            <a:off x="1082619" y="1385316"/>
            <a:ext cx="4928507"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pPr>
              <a:defRPr/>
            </a:pPr>
            <a:fld id="{CED5654E-C564-447C-9217-5E9101A41B69}" type="datetimeFigureOut">
              <a:rPr lang="zh-CN" altLang="en-US" smtClean="0"/>
              <a:pPr>
                <a:defRPr/>
              </a:pPr>
              <a:t>2019/12/21</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pPr>
              <a:defRPr/>
            </a:pPr>
            <a:fld id="{71EE9E1E-3A3B-43C9-B3E4-21FE9F307E52}" type="slidenum">
              <a:rPr lang="zh-CN" altLang="en-US" smtClean="0"/>
              <a:pPr>
                <a:defRPr/>
              </a:pPr>
              <a:t>‹#›</a:t>
            </a:fld>
            <a:endParaRPr lang="zh-CN" altLang="en-US"/>
          </a:p>
        </p:txBody>
      </p:sp>
    </p:spTree>
    <p:extLst>
      <p:ext uri="{BB962C8B-B14F-4D97-AF65-F5344CB8AC3E}">
        <p14:creationId xmlns:p14="http://schemas.microsoft.com/office/powerpoint/2010/main" val="4109510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188522" y="599231"/>
            <a:ext cx="827270" cy="3494917"/>
          </a:xfrm>
        </p:spPr>
        <p:txBody>
          <a:bodyPr vert="eaVert"/>
          <a:lstStyle>
            <a:lvl1pPr algn="l">
              <a:defRPr/>
            </a:lvl1pP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082619" y="599231"/>
            <a:ext cx="3975821" cy="3494917"/>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pPr>
              <a:defRPr/>
            </a:pPr>
            <a:fld id="{CED5654E-C564-447C-9217-5E9101A41B69}" type="datetimeFigureOut">
              <a:rPr lang="zh-CN" altLang="en-US" smtClean="0"/>
              <a:pPr>
                <a:defRPr/>
              </a:pPr>
              <a:t>2019/12/21</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pPr>
              <a:defRPr/>
            </a:pPr>
            <a:fld id="{71EE9E1E-3A3B-43C9-B3E4-21FE9F307E52}" type="slidenum">
              <a:rPr lang="zh-CN" altLang="en-US" smtClean="0"/>
              <a:pPr>
                <a:defRPr/>
              </a:pPr>
              <a:t>‹#›</a:t>
            </a:fld>
            <a:endParaRPr lang="zh-CN" altLang="en-US"/>
          </a:p>
        </p:txBody>
      </p:sp>
      <p:cxnSp>
        <p:nvCxnSpPr>
          <p:cNvPr id="15" name="Straight Connector 14"/>
          <p:cNvCxnSpPr/>
          <p:nvPr/>
        </p:nvCxnSpPr>
        <p:spPr>
          <a:xfrm>
            <a:off x="5188521" y="599231"/>
            <a:ext cx="0" cy="3494917"/>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068475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3474401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6_标题和内容">
    <p:spTree>
      <p:nvGrpSpPr>
        <p:cNvPr id="1" name=""/>
        <p:cNvGrpSpPr/>
        <p:nvPr/>
      </p:nvGrpSpPr>
      <p:grpSpPr>
        <a:xfrm>
          <a:off x="0" y="0"/>
          <a:ext cx="0" cy="0"/>
          <a:chOff x="0" y="0"/>
          <a:chExt cx="0" cy="0"/>
        </a:xfrm>
      </p:grpSpPr>
      <p:sp>
        <p:nvSpPr>
          <p:cNvPr id="2" name="矩形 1"/>
          <p:cNvSpPr/>
          <p:nvPr userDrawn="1"/>
        </p:nvSpPr>
        <p:spPr>
          <a:xfrm>
            <a:off x="0" y="1"/>
            <a:ext cx="6858000" cy="600075"/>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lumMod val="65000"/>
                  <a:lumOff val="35000"/>
                </a:schemeClr>
              </a:solidFill>
            </a:endParaRPr>
          </a:p>
        </p:txBody>
      </p:sp>
      <p:grpSp>
        <p:nvGrpSpPr>
          <p:cNvPr id="3" name="组合 7"/>
          <p:cNvGrpSpPr>
            <a:grpSpLocks/>
          </p:cNvGrpSpPr>
          <p:nvPr userDrawn="1"/>
        </p:nvGrpSpPr>
        <p:grpSpPr bwMode="auto">
          <a:xfrm>
            <a:off x="1027510" y="106363"/>
            <a:ext cx="997744" cy="475079"/>
            <a:chOff x="1399441" y="1145221"/>
            <a:chExt cx="1329556" cy="474926"/>
          </a:xfrm>
        </p:grpSpPr>
        <p:sp>
          <p:nvSpPr>
            <p:cNvPr id="4" name="圆角矩形 3"/>
            <p:cNvSpPr/>
            <p:nvPr/>
          </p:nvSpPr>
          <p:spPr>
            <a:xfrm>
              <a:off x="1399441" y="1145221"/>
              <a:ext cx="1329556" cy="38405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5" name="TextBox 15"/>
            <p:cNvSpPr txBox="1">
              <a:spLocks noChangeArrowheads="1"/>
            </p:cNvSpPr>
            <p:nvPr/>
          </p:nvSpPr>
          <p:spPr bwMode="auto">
            <a:xfrm>
              <a:off x="1691372" y="1281702"/>
              <a:ext cx="246166" cy="338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eaLnBrk="1" fontAlgn="auto" hangingPunct="1">
                <a:spcBef>
                  <a:spcPts val="0"/>
                </a:spcBef>
                <a:spcAft>
                  <a:spcPts val="0"/>
                </a:spcAft>
                <a:defRPr/>
              </a:pPr>
              <a:endParaRPr lang="zh-CN" altLang="en-US" sz="1600">
                <a:solidFill>
                  <a:schemeClr val="bg1"/>
                </a:solidFill>
                <a:latin typeface="微软雅黑" pitchFamily="34" charset="-122"/>
                <a:ea typeface="微软雅黑" pitchFamily="34" charset="-122"/>
              </a:endParaRPr>
            </a:p>
          </p:txBody>
        </p:sp>
      </p:grpSp>
      <p:pic>
        <p:nvPicPr>
          <p:cNvPr id="6" name="图片 10"/>
          <p:cNvPicPr>
            <a:picLocks noChangeAspect="1"/>
          </p:cNvPicPr>
          <p:nvPr userDrawn="1"/>
        </p:nvPicPr>
        <p:blipFill>
          <a:blip r:embed="rId2">
            <a:grayscl/>
            <a:biLevel thresh="50000"/>
            <a:extLst>
              <a:ext uri="{28A0092B-C50C-407E-A947-70E740481C1C}">
                <a14:useLocalDpi xmlns:a14="http://schemas.microsoft.com/office/drawing/2010/main" val="0"/>
              </a:ext>
            </a:extLst>
          </a:blip>
          <a:srcRect/>
          <a:stretch>
            <a:fillRect/>
          </a:stretch>
        </p:blipFill>
        <p:spPr bwMode="auto">
          <a:xfrm>
            <a:off x="113110" y="3176"/>
            <a:ext cx="1085850" cy="61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207641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2_标题和内容">
    <p:spTree>
      <p:nvGrpSpPr>
        <p:cNvPr id="1" name=""/>
        <p:cNvGrpSpPr/>
        <p:nvPr/>
      </p:nvGrpSpPr>
      <p:grpSpPr>
        <a:xfrm>
          <a:off x="0" y="0"/>
          <a:ext cx="0" cy="0"/>
          <a:chOff x="0" y="0"/>
          <a:chExt cx="0" cy="0"/>
        </a:xfrm>
      </p:grpSpPr>
      <p:sp>
        <p:nvSpPr>
          <p:cNvPr id="2" name="矩形 1"/>
          <p:cNvSpPr/>
          <p:nvPr userDrawn="1"/>
        </p:nvSpPr>
        <p:spPr>
          <a:xfrm>
            <a:off x="13098" y="1"/>
            <a:ext cx="6831806" cy="519113"/>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 name="矩形 2"/>
          <p:cNvSpPr/>
          <p:nvPr userDrawn="1"/>
        </p:nvSpPr>
        <p:spPr>
          <a:xfrm>
            <a:off x="1440657" y="-1588"/>
            <a:ext cx="1059656" cy="52070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4" name="组合 8"/>
          <p:cNvGrpSpPr>
            <a:grpSpLocks/>
          </p:cNvGrpSpPr>
          <p:nvPr userDrawn="1"/>
        </p:nvGrpSpPr>
        <p:grpSpPr bwMode="auto">
          <a:xfrm>
            <a:off x="1027510" y="106363"/>
            <a:ext cx="997744" cy="475079"/>
            <a:chOff x="1399441" y="1145221"/>
            <a:chExt cx="1329556" cy="474926"/>
          </a:xfrm>
        </p:grpSpPr>
        <p:sp>
          <p:nvSpPr>
            <p:cNvPr id="5" name="圆角矩形 4"/>
            <p:cNvSpPr/>
            <p:nvPr/>
          </p:nvSpPr>
          <p:spPr>
            <a:xfrm>
              <a:off x="1399441" y="1145221"/>
              <a:ext cx="1329556" cy="38405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6" name="TextBox 15"/>
            <p:cNvSpPr txBox="1">
              <a:spLocks noChangeArrowheads="1"/>
            </p:cNvSpPr>
            <p:nvPr/>
          </p:nvSpPr>
          <p:spPr bwMode="auto">
            <a:xfrm>
              <a:off x="1691372" y="1281702"/>
              <a:ext cx="246166" cy="338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eaLnBrk="1" fontAlgn="auto" hangingPunct="1">
                <a:spcBef>
                  <a:spcPts val="0"/>
                </a:spcBef>
                <a:spcAft>
                  <a:spcPts val="0"/>
                </a:spcAft>
                <a:defRPr/>
              </a:pPr>
              <a:endParaRPr lang="zh-CN" altLang="en-US" sz="1600">
                <a:solidFill>
                  <a:schemeClr val="bg1"/>
                </a:solidFill>
                <a:latin typeface="微软雅黑" pitchFamily="34" charset="-122"/>
                <a:ea typeface="微软雅黑" pitchFamily="34" charset="-122"/>
              </a:endParaRPr>
            </a:p>
          </p:txBody>
        </p:sp>
      </p:grpSp>
      <p:sp>
        <p:nvSpPr>
          <p:cNvPr id="7" name="TextBox 16">
            <a:hlinkClick r:id="" action="ppaction://noaction" highlightClick="1"/>
            <a:hlinkHover r:id="rId2" action="ppaction://hlinksldjump" highlightClick="1"/>
          </p:cNvPr>
          <p:cNvSpPr txBox="1"/>
          <p:nvPr userDrawn="1"/>
        </p:nvSpPr>
        <p:spPr>
          <a:xfrm>
            <a:off x="1484710" y="141289"/>
            <a:ext cx="939403" cy="46166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p>
            <a:pPr algn="ctr" eaLnBrk="1" fontAlgn="auto" hangingPunct="1">
              <a:spcBef>
                <a:spcPts val="0"/>
              </a:spcBef>
              <a:spcAft>
                <a:spcPts val="0"/>
              </a:spcAft>
              <a:defRPr/>
            </a:pPr>
            <a:r>
              <a:rPr lang="zh-CN" altLang="en-US" sz="1200" dirty="0">
                <a:solidFill>
                  <a:schemeClr val="bg1"/>
                </a:solidFill>
                <a:latin typeface="+mn-ea"/>
              </a:rPr>
              <a:t>选题背景及意义</a:t>
            </a:r>
          </a:p>
        </p:txBody>
      </p:sp>
      <p:sp>
        <p:nvSpPr>
          <p:cNvPr id="8" name="TextBox 17">
            <a:hlinkClick r:id="" action="ppaction://hlinkshowjump?jump=nextslide" highlightClick="1"/>
            <a:hlinkHover r:id="rId3" action="ppaction://hlinksldjump" highlightClick="1"/>
          </p:cNvPr>
          <p:cNvSpPr txBox="1"/>
          <p:nvPr userDrawn="1"/>
        </p:nvSpPr>
        <p:spPr>
          <a:xfrm>
            <a:off x="2500313" y="141289"/>
            <a:ext cx="959644" cy="27622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pPr eaLnBrk="1" hangingPunct="1">
              <a:defRPr/>
            </a:pPr>
            <a:r>
              <a:rPr lang="zh-CN" altLang="en-US" sz="1200" dirty="0">
                <a:solidFill>
                  <a:schemeClr val="tx1"/>
                </a:solidFill>
                <a:latin typeface="+mn-ea"/>
                <a:ea typeface="+mn-ea"/>
              </a:rPr>
              <a:t>论文综述</a:t>
            </a:r>
          </a:p>
        </p:txBody>
      </p:sp>
      <p:sp>
        <p:nvSpPr>
          <p:cNvPr id="9" name="TextBox 18">
            <a:hlinkClick r:id="" action="ppaction://noaction" highlightClick="1"/>
            <a:hlinkHover r:id="rId4" action="ppaction://hlinksldjump" highlightClick="1"/>
          </p:cNvPr>
          <p:cNvSpPr txBox="1"/>
          <p:nvPr userDrawn="1"/>
        </p:nvSpPr>
        <p:spPr>
          <a:xfrm>
            <a:off x="3459956" y="141289"/>
            <a:ext cx="1185863" cy="46166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pPr eaLnBrk="1" hangingPunct="1">
              <a:defRPr/>
            </a:pPr>
            <a:r>
              <a:rPr lang="zh-CN" altLang="en-US" sz="1200" dirty="0">
                <a:solidFill>
                  <a:schemeClr val="tx1"/>
                </a:solidFill>
                <a:latin typeface="+mn-ea"/>
                <a:ea typeface="+mn-ea"/>
              </a:rPr>
              <a:t>关键技术与难点</a:t>
            </a:r>
          </a:p>
        </p:txBody>
      </p:sp>
      <p:sp>
        <p:nvSpPr>
          <p:cNvPr id="10" name="TextBox 19">
            <a:hlinkClick r:id="" action="ppaction://noaction" highlightClick="1"/>
            <a:hlinkHover r:id="rId5" action="ppaction://hlinksldjump" highlightClick="1"/>
          </p:cNvPr>
          <p:cNvSpPr txBox="1"/>
          <p:nvPr userDrawn="1"/>
        </p:nvSpPr>
        <p:spPr>
          <a:xfrm>
            <a:off x="4660107" y="141289"/>
            <a:ext cx="1146572" cy="46166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pPr eaLnBrk="1" hangingPunct="1">
              <a:defRPr/>
            </a:pPr>
            <a:r>
              <a:rPr lang="zh-CN" altLang="en-US" sz="1200" dirty="0">
                <a:solidFill>
                  <a:schemeClr val="tx1"/>
                </a:solidFill>
                <a:latin typeface="+mn-ea"/>
                <a:ea typeface="+mn-ea"/>
              </a:rPr>
              <a:t>研究成果与应用</a:t>
            </a:r>
          </a:p>
        </p:txBody>
      </p:sp>
      <p:sp>
        <p:nvSpPr>
          <p:cNvPr id="11" name="TextBox 20">
            <a:hlinkClick r:id="" action="ppaction://noaction" highlightClick="1"/>
            <a:hlinkHover r:id="rId6" action="ppaction://hlinksldjump" highlightClick="1"/>
          </p:cNvPr>
          <p:cNvSpPr txBox="1"/>
          <p:nvPr userDrawn="1"/>
        </p:nvSpPr>
        <p:spPr>
          <a:xfrm>
            <a:off x="5806678" y="149226"/>
            <a:ext cx="1051322" cy="27622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pPr eaLnBrk="1" hangingPunct="1">
              <a:defRPr/>
            </a:pPr>
            <a:r>
              <a:rPr lang="zh-CN" altLang="en-US" sz="1200" dirty="0">
                <a:solidFill>
                  <a:schemeClr val="tx1"/>
                </a:solidFill>
                <a:latin typeface="+mn-ea"/>
                <a:ea typeface="+mn-ea"/>
              </a:rPr>
              <a:t>论文总结</a:t>
            </a:r>
          </a:p>
        </p:txBody>
      </p:sp>
      <p:cxnSp>
        <p:nvCxnSpPr>
          <p:cNvPr id="12" name="直接连接符 11"/>
          <p:cNvCxnSpPr/>
          <p:nvPr userDrawn="1"/>
        </p:nvCxnSpPr>
        <p:spPr>
          <a:xfrm>
            <a:off x="3448050" y="0"/>
            <a:ext cx="0" cy="522288"/>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4645819" y="0"/>
            <a:ext cx="0" cy="522288"/>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5793581" y="0"/>
            <a:ext cx="0" cy="522288"/>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图片 19"/>
          <p:cNvPicPr>
            <a:picLocks noChangeAspect="1"/>
          </p:cNvPicPr>
          <p:nvPr userDrawn="1"/>
        </p:nvPicPr>
        <p:blipFill>
          <a:blip r:embed="rId7" cstate="print">
            <a:extLst>
              <a:ext uri="{28A0092B-C50C-407E-A947-70E740481C1C}">
                <a14:useLocalDpi xmlns:a14="http://schemas.microsoft.com/office/drawing/2010/main" val="0"/>
              </a:ext>
            </a:extLst>
          </a:blip>
          <a:srcRect/>
          <a:stretch>
            <a:fillRect/>
          </a:stretch>
        </p:blipFill>
        <p:spPr bwMode="auto">
          <a:xfrm>
            <a:off x="204788" y="57150"/>
            <a:ext cx="932260"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448187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3_标题和内容">
    <p:spTree>
      <p:nvGrpSpPr>
        <p:cNvPr id="1" name=""/>
        <p:cNvGrpSpPr/>
        <p:nvPr/>
      </p:nvGrpSpPr>
      <p:grpSpPr>
        <a:xfrm>
          <a:off x="0" y="0"/>
          <a:ext cx="0" cy="0"/>
          <a:chOff x="0" y="0"/>
          <a:chExt cx="0" cy="0"/>
        </a:xfrm>
      </p:grpSpPr>
      <p:sp>
        <p:nvSpPr>
          <p:cNvPr id="2" name="矩形 1"/>
          <p:cNvSpPr/>
          <p:nvPr userDrawn="1"/>
        </p:nvSpPr>
        <p:spPr>
          <a:xfrm>
            <a:off x="2500312" y="-1588"/>
            <a:ext cx="947738" cy="52070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 name="组合 7"/>
          <p:cNvGrpSpPr>
            <a:grpSpLocks/>
          </p:cNvGrpSpPr>
          <p:nvPr userDrawn="1"/>
        </p:nvGrpSpPr>
        <p:grpSpPr bwMode="auto">
          <a:xfrm>
            <a:off x="1027510" y="106363"/>
            <a:ext cx="997744" cy="475079"/>
            <a:chOff x="1399441" y="1145221"/>
            <a:chExt cx="1329556" cy="474926"/>
          </a:xfrm>
        </p:grpSpPr>
        <p:sp>
          <p:nvSpPr>
            <p:cNvPr id="4" name="圆角矩形 3"/>
            <p:cNvSpPr/>
            <p:nvPr/>
          </p:nvSpPr>
          <p:spPr>
            <a:xfrm>
              <a:off x="1399441" y="1145221"/>
              <a:ext cx="1329556" cy="38405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5" name="TextBox 15"/>
            <p:cNvSpPr txBox="1">
              <a:spLocks noChangeArrowheads="1"/>
            </p:cNvSpPr>
            <p:nvPr/>
          </p:nvSpPr>
          <p:spPr bwMode="auto">
            <a:xfrm>
              <a:off x="1691372" y="1281702"/>
              <a:ext cx="246166" cy="338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eaLnBrk="1" fontAlgn="auto" hangingPunct="1">
                <a:spcBef>
                  <a:spcPts val="0"/>
                </a:spcBef>
                <a:spcAft>
                  <a:spcPts val="0"/>
                </a:spcAft>
                <a:defRPr/>
              </a:pPr>
              <a:endParaRPr lang="zh-CN" altLang="en-US" sz="1600">
                <a:solidFill>
                  <a:schemeClr val="bg1"/>
                </a:solidFill>
                <a:latin typeface="微软雅黑" pitchFamily="34" charset="-122"/>
                <a:ea typeface="微软雅黑" pitchFamily="34" charset="-122"/>
              </a:endParaRPr>
            </a:p>
          </p:txBody>
        </p:sp>
      </p:grpSp>
      <p:sp>
        <p:nvSpPr>
          <p:cNvPr id="6" name="TextBox 16">
            <a:hlinkClick r:id="" action="ppaction://noaction" highlightClick="1"/>
            <a:hlinkHover r:id="rId2" action="ppaction://hlinksldjump" highlightClick="1"/>
          </p:cNvPr>
          <p:cNvSpPr txBox="1"/>
          <p:nvPr userDrawn="1"/>
        </p:nvSpPr>
        <p:spPr>
          <a:xfrm>
            <a:off x="1484710" y="141289"/>
            <a:ext cx="939403" cy="46166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p>
            <a:pPr algn="ctr" eaLnBrk="1" fontAlgn="auto" hangingPunct="1">
              <a:spcBef>
                <a:spcPts val="0"/>
              </a:spcBef>
              <a:spcAft>
                <a:spcPts val="0"/>
              </a:spcAft>
              <a:defRPr/>
            </a:pPr>
            <a:r>
              <a:rPr lang="zh-CN" altLang="en-US" sz="1200" dirty="0">
                <a:solidFill>
                  <a:schemeClr val="tx1"/>
                </a:solidFill>
                <a:latin typeface="+mn-ea"/>
              </a:rPr>
              <a:t>选题背景及意义</a:t>
            </a:r>
          </a:p>
        </p:txBody>
      </p:sp>
      <p:sp>
        <p:nvSpPr>
          <p:cNvPr id="7" name="TextBox 17">
            <a:hlinkClick r:id="" action="ppaction://hlinkshowjump?jump=nextslide" highlightClick="1"/>
            <a:hlinkHover r:id="rId3" action="ppaction://hlinksldjump" highlightClick="1"/>
          </p:cNvPr>
          <p:cNvSpPr txBox="1"/>
          <p:nvPr userDrawn="1"/>
        </p:nvSpPr>
        <p:spPr>
          <a:xfrm>
            <a:off x="2500313" y="141289"/>
            <a:ext cx="959644" cy="27622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pPr eaLnBrk="1" hangingPunct="1">
              <a:defRPr/>
            </a:pPr>
            <a:r>
              <a:rPr lang="zh-CN" altLang="en-US" sz="1200" dirty="0">
                <a:latin typeface="+mn-ea"/>
                <a:ea typeface="+mn-ea"/>
              </a:rPr>
              <a:t>论文综述</a:t>
            </a:r>
          </a:p>
        </p:txBody>
      </p:sp>
      <p:sp>
        <p:nvSpPr>
          <p:cNvPr id="8" name="TextBox 18">
            <a:hlinkClick r:id="" action="ppaction://noaction" highlightClick="1"/>
            <a:hlinkHover r:id="rId4" action="ppaction://hlinksldjump" highlightClick="1"/>
          </p:cNvPr>
          <p:cNvSpPr txBox="1"/>
          <p:nvPr userDrawn="1"/>
        </p:nvSpPr>
        <p:spPr>
          <a:xfrm>
            <a:off x="3459956" y="141289"/>
            <a:ext cx="1185863" cy="46166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pPr eaLnBrk="1" hangingPunct="1">
              <a:defRPr/>
            </a:pPr>
            <a:r>
              <a:rPr lang="zh-CN" altLang="en-US" sz="1200" dirty="0">
                <a:solidFill>
                  <a:schemeClr val="tx1"/>
                </a:solidFill>
                <a:latin typeface="+mn-ea"/>
                <a:ea typeface="+mn-ea"/>
              </a:rPr>
              <a:t>关键技术与难点</a:t>
            </a:r>
          </a:p>
        </p:txBody>
      </p:sp>
      <p:sp>
        <p:nvSpPr>
          <p:cNvPr id="9" name="TextBox 19">
            <a:hlinkClick r:id="" action="ppaction://noaction" highlightClick="1"/>
            <a:hlinkHover r:id="rId5" action="ppaction://hlinksldjump" highlightClick="1"/>
          </p:cNvPr>
          <p:cNvSpPr txBox="1"/>
          <p:nvPr userDrawn="1"/>
        </p:nvSpPr>
        <p:spPr>
          <a:xfrm>
            <a:off x="4660107" y="141289"/>
            <a:ext cx="1146572" cy="46166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pPr eaLnBrk="1" hangingPunct="1">
              <a:defRPr/>
            </a:pPr>
            <a:r>
              <a:rPr lang="zh-CN" altLang="en-US" sz="1200" dirty="0">
                <a:solidFill>
                  <a:schemeClr val="tx1"/>
                </a:solidFill>
                <a:latin typeface="+mn-ea"/>
                <a:ea typeface="+mn-ea"/>
              </a:rPr>
              <a:t>研究成果与应用</a:t>
            </a:r>
          </a:p>
        </p:txBody>
      </p:sp>
      <p:sp>
        <p:nvSpPr>
          <p:cNvPr id="10" name="TextBox 20">
            <a:hlinkClick r:id="" action="ppaction://noaction" highlightClick="1"/>
            <a:hlinkHover r:id="rId6" action="ppaction://hlinksldjump" highlightClick="1"/>
          </p:cNvPr>
          <p:cNvSpPr txBox="1"/>
          <p:nvPr userDrawn="1"/>
        </p:nvSpPr>
        <p:spPr>
          <a:xfrm>
            <a:off x="5806678" y="149226"/>
            <a:ext cx="1051322" cy="27622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pPr eaLnBrk="1" hangingPunct="1">
              <a:defRPr/>
            </a:pPr>
            <a:r>
              <a:rPr lang="zh-CN" altLang="en-US" sz="1200" dirty="0">
                <a:solidFill>
                  <a:schemeClr val="tx1"/>
                </a:solidFill>
                <a:latin typeface="+mn-ea"/>
                <a:ea typeface="+mn-ea"/>
              </a:rPr>
              <a:t>论文总结</a:t>
            </a:r>
          </a:p>
        </p:txBody>
      </p:sp>
      <p:cxnSp>
        <p:nvCxnSpPr>
          <p:cNvPr id="11" name="直接连接符 10"/>
          <p:cNvCxnSpPr/>
          <p:nvPr userDrawn="1"/>
        </p:nvCxnSpPr>
        <p:spPr>
          <a:xfrm>
            <a:off x="4645819" y="0"/>
            <a:ext cx="0" cy="522288"/>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nvCxnSpPr>
        <p:spPr>
          <a:xfrm>
            <a:off x="5793581" y="0"/>
            <a:ext cx="0" cy="522288"/>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图片 17"/>
          <p:cNvPicPr>
            <a:picLocks noChangeAspect="1"/>
          </p:cNvPicPr>
          <p:nvPr userDrawn="1"/>
        </p:nvPicPr>
        <p:blipFill>
          <a:blip r:embed="rId7" cstate="print">
            <a:extLst>
              <a:ext uri="{28A0092B-C50C-407E-A947-70E740481C1C}">
                <a14:useLocalDpi xmlns:a14="http://schemas.microsoft.com/office/drawing/2010/main" val="0"/>
              </a:ext>
            </a:extLst>
          </a:blip>
          <a:srcRect/>
          <a:stretch>
            <a:fillRect/>
          </a:stretch>
        </p:blipFill>
        <p:spPr bwMode="auto">
          <a:xfrm>
            <a:off x="204788" y="57150"/>
            <a:ext cx="932260"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4" name="直接连接符 13"/>
          <p:cNvCxnSpPr/>
          <p:nvPr userDrawn="1"/>
        </p:nvCxnSpPr>
        <p:spPr>
          <a:xfrm>
            <a:off x="1387079" y="-1588"/>
            <a:ext cx="0" cy="522288"/>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矩形 14"/>
          <p:cNvSpPr/>
          <p:nvPr userDrawn="1"/>
        </p:nvSpPr>
        <p:spPr>
          <a:xfrm>
            <a:off x="13098" y="1"/>
            <a:ext cx="6831806" cy="519113"/>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Tree>
    <p:extLst>
      <p:ext uri="{BB962C8B-B14F-4D97-AF65-F5344CB8AC3E}">
        <p14:creationId xmlns:p14="http://schemas.microsoft.com/office/powerpoint/2010/main" val="19936658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4_标题和内容">
    <p:spTree>
      <p:nvGrpSpPr>
        <p:cNvPr id="1" name=""/>
        <p:cNvGrpSpPr/>
        <p:nvPr/>
      </p:nvGrpSpPr>
      <p:grpSpPr>
        <a:xfrm>
          <a:off x="0" y="0"/>
          <a:ext cx="0" cy="0"/>
          <a:chOff x="0" y="0"/>
          <a:chExt cx="0" cy="0"/>
        </a:xfrm>
      </p:grpSpPr>
      <p:sp>
        <p:nvSpPr>
          <p:cNvPr id="2" name="矩形 1"/>
          <p:cNvSpPr/>
          <p:nvPr userDrawn="1"/>
        </p:nvSpPr>
        <p:spPr>
          <a:xfrm>
            <a:off x="3471863" y="6350"/>
            <a:ext cx="1179910" cy="5207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 name="组合 7"/>
          <p:cNvGrpSpPr>
            <a:grpSpLocks/>
          </p:cNvGrpSpPr>
          <p:nvPr userDrawn="1"/>
        </p:nvGrpSpPr>
        <p:grpSpPr bwMode="auto">
          <a:xfrm>
            <a:off x="1027510" y="106363"/>
            <a:ext cx="997744" cy="475079"/>
            <a:chOff x="1399441" y="1145221"/>
            <a:chExt cx="1329556" cy="474926"/>
          </a:xfrm>
        </p:grpSpPr>
        <p:sp>
          <p:nvSpPr>
            <p:cNvPr id="4" name="圆角矩形 3"/>
            <p:cNvSpPr/>
            <p:nvPr/>
          </p:nvSpPr>
          <p:spPr>
            <a:xfrm>
              <a:off x="1399441" y="1145221"/>
              <a:ext cx="1329556" cy="38405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5" name="TextBox 15"/>
            <p:cNvSpPr txBox="1">
              <a:spLocks noChangeArrowheads="1"/>
            </p:cNvSpPr>
            <p:nvPr/>
          </p:nvSpPr>
          <p:spPr bwMode="auto">
            <a:xfrm>
              <a:off x="1691372" y="1281702"/>
              <a:ext cx="246166" cy="338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eaLnBrk="1" fontAlgn="auto" hangingPunct="1">
                <a:spcBef>
                  <a:spcPts val="0"/>
                </a:spcBef>
                <a:spcAft>
                  <a:spcPts val="0"/>
                </a:spcAft>
                <a:defRPr/>
              </a:pPr>
              <a:endParaRPr lang="zh-CN" altLang="en-US" sz="1600">
                <a:solidFill>
                  <a:schemeClr val="bg1"/>
                </a:solidFill>
                <a:latin typeface="微软雅黑" pitchFamily="34" charset="-122"/>
                <a:ea typeface="微软雅黑" pitchFamily="34" charset="-122"/>
              </a:endParaRPr>
            </a:p>
          </p:txBody>
        </p:sp>
      </p:grpSp>
      <p:sp>
        <p:nvSpPr>
          <p:cNvPr id="6" name="TextBox 16">
            <a:hlinkClick r:id="" action="ppaction://noaction" highlightClick="1"/>
            <a:hlinkHover r:id="rId2" action="ppaction://hlinksldjump" highlightClick="1"/>
          </p:cNvPr>
          <p:cNvSpPr txBox="1"/>
          <p:nvPr userDrawn="1"/>
        </p:nvSpPr>
        <p:spPr>
          <a:xfrm>
            <a:off x="1484710" y="141289"/>
            <a:ext cx="939403" cy="46166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p>
            <a:pPr algn="ctr" eaLnBrk="1" fontAlgn="auto" hangingPunct="1">
              <a:spcBef>
                <a:spcPts val="0"/>
              </a:spcBef>
              <a:spcAft>
                <a:spcPts val="0"/>
              </a:spcAft>
              <a:defRPr/>
            </a:pPr>
            <a:r>
              <a:rPr lang="zh-CN" altLang="en-US" sz="1200" dirty="0">
                <a:solidFill>
                  <a:schemeClr val="tx1"/>
                </a:solidFill>
                <a:latin typeface="+mn-ea"/>
              </a:rPr>
              <a:t>选题背景及意义</a:t>
            </a:r>
          </a:p>
        </p:txBody>
      </p:sp>
      <p:sp>
        <p:nvSpPr>
          <p:cNvPr id="7" name="TextBox 17">
            <a:hlinkClick r:id="" action="ppaction://hlinkshowjump?jump=nextslide" highlightClick="1"/>
            <a:hlinkHover r:id="rId3" action="ppaction://hlinksldjump" highlightClick="1"/>
          </p:cNvPr>
          <p:cNvSpPr txBox="1"/>
          <p:nvPr userDrawn="1"/>
        </p:nvSpPr>
        <p:spPr>
          <a:xfrm>
            <a:off x="2500313" y="141289"/>
            <a:ext cx="959644" cy="27622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pPr eaLnBrk="1" hangingPunct="1">
              <a:defRPr/>
            </a:pPr>
            <a:r>
              <a:rPr lang="zh-CN" altLang="en-US" sz="1200" dirty="0">
                <a:solidFill>
                  <a:schemeClr val="tx1"/>
                </a:solidFill>
                <a:latin typeface="+mn-ea"/>
                <a:ea typeface="+mn-ea"/>
              </a:rPr>
              <a:t>论文综述</a:t>
            </a:r>
          </a:p>
        </p:txBody>
      </p:sp>
      <p:sp>
        <p:nvSpPr>
          <p:cNvPr id="8" name="TextBox 18">
            <a:hlinkClick r:id="" action="ppaction://noaction" highlightClick="1"/>
            <a:hlinkHover r:id="rId4" action="ppaction://hlinksldjump" highlightClick="1"/>
          </p:cNvPr>
          <p:cNvSpPr txBox="1"/>
          <p:nvPr userDrawn="1"/>
        </p:nvSpPr>
        <p:spPr>
          <a:xfrm>
            <a:off x="3459956" y="141289"/>
            <a:ext cx="1185863" cy="46166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pPr eaLnBrk="1" hangingPunct="1">
              <a:defRPr/>
            </a:pPr>
            <a:r>
              <a:rPr lang="zh-CN" altLang="en-US" sz="1200" dirty="0">
                <a:latin typeface="+mn-ea"/>
                <a:ea typeface="+mn-ea"/>
              </a:rPr>
              <a:t>关键技术与难点</a:t>
            </a:r>
          </a:p>
        </p:txBody>
      </p:sp>
      <p:sp>
        <p:nvSpPr>
          <p:cNvPr id="9" name="TextBox 19">
            <a:hlinkClick r:id="" action="ppaction://noaction" highlightClick="1"/>
            <a:hlinkHover r:id="rId5" action="ppaction://hlinksldjump" highlightClick="1"/>
          </p:cNvPr>
          <p:cNvSpPr txBox="1"/>
          <p:nvPr userDrawn="1"/>
        </p:nvSpPr>
        <p:spPr>
          <a:xfrm>
            <a:off x="4660107" y="141289"/>
            <a:ext cx="1146572" cy="46166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pPr eaLnBrk="1" hangingPunct="1">
              <a:defRPr/>
            </a:pPr>
            <a:r>
              <a:rPr lang="zh-CN" altLang="en-US" sz="1200" dirty="0">
                <a:solidFill>
                  <a:schemeClr val="tx1"/>
                </a:solidFill>
                <a:latin typeface="+mn-ea"/>
                <a:ea typeface="+mn-ea"/>
              </a:rPr>
              <a:t>研究成果与应用</a:t>
            </a:r>
          </a:p>
        </p:txBody>
      </p:sp>
      <p:sp>
        <p:nvSpPr>
          <p:cNvPr id="10" name="TextBox 20">
            <a:hlinkClick r:id="" action="ppaction://noaction" highlightClick="1"/>
            <a:hlinkHover r:id="rId6" action="ppaction://hlinksldjump" highlightClick="1"/>
          </p:cNvPr>
          <p:cNvSpPr txBox="1"/>
          <p:nvPr userDrawn="1"/>
        </p:nvSpPr>
        <p:spPr>
          <a:xfrm>
            <a:off x="5806678" y="149226"/>
            <a:ext cx="1051322" cy="27622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pPr eaLnBrk="1" hangingPunct="1">
              <a:defRPr/>
            </a:pPr>
            <a:r>
              <a:rPr lang="zh-CN" altLang="en-US" sz="1200" dirty="0">
                <a:solidFill>
                  <a:schemeClr val="tx1"/>
                </a:solidFill>
                <a:latin typeface="+mn-ea"/>
                <a:ea typeface="+mn-ea"/>
              </a:rPr>
              <a:t>论文总结</a:t>
            </a:r>
          </a:p>
        </p:txBody>
      </p:sp>
      <p:cxnSp>
        <p:nvCxnSpPr>
          <p:cNvPr id="11" name="直接连接符 10"/>
          <p:cNvCxnSpPr/>
          <p:nvPr userDrawn="1"/>
        </p:nvCxnSpPr>
        <p:spPr>
          <a:xfrm>
            <a:off x="2505075" y="0"/>
            <a:ext cx="0" cy="522288"/>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nvCxnSpPr>
        <p:spPr>
          <a:xfrm>
            <a:off x="5793581" y="0"/>
            <a:ext cx="0" cy="522288"/>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图片 17"/>
          <p:cNvPicPr>
            <a:picLocks noChangeAspect="1"/>
          </p:cNvPicPr>
          <p:nvPr userDrawn="1"/>
        </p:nvPicPr>
        <p:blipFill>
          <a:blip r:embed="rId7" cstate="print">
            <a:extLst>
              <a:ext uri="{28A0092B-C50C-407E-A947-70E740481C1C}">
                <a14:useLocalDpi xmlns:a14="http://schemas.microsoft.com/office/drawing/2010/main" val="0"/>
              </a:ext>
            </a:extLst>
          </a:blip>
          <a:srcRect/>
          <a:stretch>
            <a:fillRect/>
          </a:stretch>
        </p:blipFill>
        <p:spPr bwMode="auto">
          <a:xfrm>
            <a:off x="204788" y="57150"/>
            <a:ext cx="932260"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4" name="直接连接符 13"/>
          <p:cNvCxnSpPr/>
          <p:nvPr userDrawn="1"/>
        </p:nvCxnSpPr>
        <p:spPr>
          <a:xfrm>
            <a:off x="1387079" y="-1588"/>
            <a:ext cx="0" cy="522288"/>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矩形 14"/>
          <p:cNvSpPr/>
          <p:nvPr userDrawn="1"/>
        </p:nvSpPr>
        <p:spPr>
          <a:xfrm>
            <a:off x="13098" y="1"/>
            <a:ext cx="6831806" cy="519113"/>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Tree>
    <p:extLst>
      <p:ext uri="{BB962C8B-B14F-4D97-AF65-F5344CB8AC3E}">
        <p14:creationId xmlns:p14="http://schemas.microsoft.com/office/powerpoint/2010/main" val="16927833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5_标题和内容">
    <p:spTree>
      <p:nvGrpSpPr>
        <p:cNvPr id="1" name=""/>
        <p:cNvGrpSpPr/>
        <p:nvPr/>
      </p:nvGrpSpPr>
      <p:grpSpPr>
        <a:xfrm>
          <a:off x="0" y="0"/>
          <a:ext cx="0" cy="0"/>
          <a:chOff x="0" y="0"/>
          <a:chExt cx="0" cy="0"/>
        </a:xfrm>
      </p:grpSpPr>
      <p:sp>
        <p:nvSpPr>
          <p:cNvPr id="2" name="矩形 1"/>
          <p:cNvSpPr/>
          <p:nvPr userDrawn="1"/>
        </p:nvSpPr>
        <p:spPr>
          <a:xfrm>
            <a:off x="4645819" y="7938"/>
            <a:ext cx="1160860" cy="519112"/>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 name="组合 7"/>
          <p:cNvGrpSpPr>
            <a:grpSpLocks/>
          </p:cNvGrpSpPr>
          <p:nvPr userDrawn="1"/>
        </p:nvGrpSpPr>
        <p:grpSpPr bwMode="auto">
          <a:xfrm>
            <a:off x="1027510" y="106363"/>
            <a:ext cx="997744" cy="475079"/>
            <a:chOff x="1399441" y="1145221"/>
            <a:chExt cx="1329556" cy="474926"/>
          </a:xfrm>
        </p:grpSpPr>
        <p:sp>
          <p:nvSpPr>
            <p:cNvPr id="4" name="圆角矩形 3"/>
            <p:cNvSpPr/>
            <p:nvPr/>
          </p:nvSpPr>
          <p:spPr>
            <a:xfrm>
              <a:off x="1399441" y="1145221"/>
              <a:ext cx="1329556" cy="38405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5" name="TextBox 15"/>
            <p:cNvSpPr txBox="1">
              <a:spLocks noChangeArrowheads="1"/>
            </p:cNvSpPr>
            <p:nvPr/>
          </p:nvSpPr>
          <p:spPr bwMode="auto">
            <a:xfrm>
              <a:off x="1691372" y="1281702"/>
              <a:ext cx="246166" cy="338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eaLnBrk="1" fontAlgn="auto" hangingPunct="1">
                <a:spcBef>
                  <a:spcPts val="0"/>
                </a:spcBef>
                <a:spcAft>
                  <a:spcPts val="0"/>
                </a:spcAft>
                <a:defRPr/>
              </a:pPr>
              <a:endParaRPr lang="zh-CN" altLang="en-US" sz="1600">
                <a:solidFill>
                  <a:schemeClr val="bg1"/>
                </a:solidFill>
                <a:latin typeface="微软雅黑" pitchFamily="34" charset="-122"/>
                <a:ea typeface="微软雅黑" pitchFamily="34" charset="-122"/>
              </a:endParaRPr>
            </a:p>
          </p:txBody>
        </p:sp>
      </p:grpSp>
      <p:sp>
        <p:nvSpPr>
          <p:cNvPr id="6" name="TextBox 16">
            <a:hlinkClick r:id="" action="ppaction://noaction" highlightClick="1"/>
            <a:hlinkHover r:id="rId2" action="ppaction://hlinksldjump" highlightClick="1"/>
          </p:cNvPr>
          <p:cNvSpPr txBox="1"/>
          <p:nvPr userDrawn="1"/>
        </p:nvSpPr>
        <p:spPr>
          <a:xfrm>
            <a:off x="1484710" y="141289"/>
            <a:ext cx="939403" cy="46166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p>
            <a:pPr algn="ctr" eaLnBrk="1" fontAlgn="auto" hangingPunct="1">
              <a:spcBef>
                <a:spcPts val="0"/>
              </a:spcBef>
              <a:spcAft>
                <a:spcPts val="0"/>
              </a:spcAft>
              <a:defRPr/>
            </a:pPr>
            <a:r>
              <a:rPr lang="zh-CN" altLang="en-US" sz="1200" dirty="0">
                <a:solidFill>
                  <a:schemeClr val="tx1"/>
                </a:solidFill>
                <a:latin typeface="+mn-ea"/>
              </a:rPr>
              <a:t>选题背景及意义</a:t>
            </a:r>
          </a:p>
        </p:txBody>
      </p:sp>
      <p:sp>
        <p:nvSpPr>
          <p:cNvPr id="7" name="TextBox 17">
            <a:hlinkClick r:id="" action="ppaction://hlinkshowjump?jump=nextslide" highlightClick="1"/>
            <a:hlinkHover r:id="rId3" action="ppaction://hlinksldjump" highlightClick="1"/>
          </p:cNvPr>
          <p:cNvSpPr txBox="1"/>
          <p:nvPr userDrawn="1"/>
        </p:nvSpPr>
        <p:spPr>
          <a:xfrm>
            <a:off x="2500313" y="141289"/>
            <a:ext cx="959644" cy="27622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pPr eaLnBrk="1" hangingPunct="1">
              <a:defRPr/>
            </a:pPr>
            <a:r>
              <a:rPr lang="zh-CN" altLang="en-US" sz="1200" dirty="0">
                <a:solidFill>
                  <a:schemeClr val="tx1"/>
                </a:solidFill>
                <a:latin typeface="+mn-ea"/>
                <a:ea typeface="+mn-ea"/>
              </a:rPr>
              <a:t>论文综述</a:t>
            </a:r>
          </a:p>
        </p:txBody>
      </p:sp>
      <p:sp>
        <p:nvSpPr>
          <p:cNvPr id="8" name="TextBox 18">
            <a:hlinkClick r:id="" action="ppaction://noaction" highlightClick="1"/>
            <a:hlinkHover r:id="rId4" action="ppaction://hlinksldjump" highlightClick="1"/>
          </p:cNvPr>
          <p:cNvSpPr txBox="1"/>
          <p:nvPr userDrawn="1"/>
        </p:nvSpPr>
        <p:spPr>
          <a:xfrm>
            <a:off x="3459956" y="141289"/>
            <a:ext cx="1185863" cy="46166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pPr eaLnBrk="1" hangingPunct="1">
              <a:defRPr/>
            </a:pPr>
            <a:r>
              <a:rPr lang="zh-CN" altLang="en-US" sz="1200" dirty="0">
                <a:solidFill>
                  <a:schemeClr val="tx1"/>
                </a:solidFill>
                <a:latin typeface="+mn-ea"/>
                <a:ea typeface="+mn-ea"/>
              </a:rPr>
              <a:t>关键技术与难点</a:t>
            </a:r>
          </a:p>
        </p:txBody>
      </p:sp>
      <p:sp>
        <p:nvSpPr>
          <p:cNvPr id="9" name="TextBox 19">
            <a:hlinkClick r:id="" action="ppaction://noaction" highlightClick="1"/>
            <a:hlinkHover r:id="rId5" action="ppaction://hlinksldjump" highlightClick="1"/>
          </p:cNvPr>
          <p:cNvSpPr txBox="1"/>
          <p:nvPr userDrawn="1"/>
        </p:nvSpPr>
        <p:spPr>
          <a:xfrm>
            <a:off x="4660107" y="141289"/>
            <a:ext cx="1146572" cy="46166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pPr eaLnBrk="1" hangingPunct="1">
              <a:defRPr/>
            </a:pPr>
            <a:r>
              <a:rPr lang="zh-CN" altLang="en-US" sz="1200" dirty="0">
                <a:latin typeface="+mn-ea"/>
                <a:ea typeface="+mn-ea"/>
              </a:rPr>
              <a:t>研究成果与应用</a:t>
            </a:r>
          </a:p>
        </p:txBody>
      </p:sp>
      <p:sp>
        <p:nvSpPr>
          <p:cNvPr id="10" name="TextBox 20">
            <a:hlinkClick r:id="" action="ppaction://noaction" highlightClick="1"/>
            <a:hlinkHover r:id="rId6" action="ppaction://hlinksldjump" highlightClick="1"/>
          </p:cNvPr>
          <p:cNvSpPr txBox="1"/>
          <p:nvPr userDrawn="1"/>
        </p:nvSpPr>
        <p:spPr>
          <a:xfrm>
            <a:off x="5806678" y="149226"/>
            <a:ext cx="1051322" cy="27622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pPr eaLnBrk="1" hangingPunct="1">
              <a:defRPr/>
            </a:pPr>
            <a:r>
              <a:rPr lang="zh-CN" altLang="en-US" sz="1200" dirty="0">
                <a:solidFill>
                  <a:schemeClr val="tx1"/>
                </a:solidFill>
                <a:latin typeface="+mn-ea"/>
                <a:ea typeface="+mn-ea"/>
              </a:rPr>
              <a:t>论文总结</a:t>
            </a:r>
          </a:p>
        </p:txBody>
      </p:sp>
      <p:cxnSp>
        <p:nvCxnSpPr>
          <p:cNvPr id="11" name="直接连接符 10"/>
          <p:cNvCxnSpPr/>
          <p:nvPr userDrawn="1"/>
        </p:nvCxnSpPr>
        <p:spPr>
          <a:xfrm>
            <a:off x="2505075" y="0"/>
            <a:ext cx="0" cy="522288"/>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pic>
        <p:nvPicPr>
          <p:cNvPr id="12" name="图片 16"/>
          <p:cNvPicPr>
            <a:picLocks noChangeAspect="1"/>
          </p:cNvPicPr>
          <p:nvPr userDrawn="1"/>
        </p:nvPicPr>
        <p:blipFill>
          <a:blip r:embed="rId7" cstate="print">
            <a:extLst>
              <a:ext uri="{28A0092B-C50C-407E-A947-70E740481C1C}">
                <a14:useLocalDpi xmlns:a14="http://schemas.microsoft.com/office/drawing/2010/main" val="0"/>
              </a:ext>
            </a:extLst>
          </a:blip>
          <a:srcRect/>
          <a:stretch>
            <a:fillRect/>
          </a:stretch>
        </p:blipFill>
        <p:spPr bwMode="auto">
          <a:xfrm>
            <a:off x="204788" y="57150"/>
            <a:ext cx="932260"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3" name="直接连接符 12"/>
          <p:cNvCxnSpPr/>
          <p:nvPr userDrawn="1"/>
        </p:nvCxnSpPr>
        <p:spPr>
          <a:xfrm>
            <a:off x="1387079" y="-1588"/>
            <a:ext cx="0" cy="522288"/>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3451622" y="0"/>
            <a:ext cx="0" cy="522288"/>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矩形 14"/>
          <p:cNvSpPr/>
          <p:nvPr userDrawn="1"/>
        </p:nvSpPr>
        <p:spPr>
          <a:xfrm>
            <a:off x="13098" y="1"/>
            <a:ext cx="6831806" cy="519113"/>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Tree>
    <p:extLst>
      <p:ext uri="{BB962C8B-B14F-4D97-AF65-F5344CB8AC3E}">
        <p14:creationId xmlns:p14="http://schemas.microsoft.com/office/powerpoint/2010/main" val="264940676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7_标题和内容">
    <p:spTree>
      <p:nvGrpSpPr>
        <p:cNvPr id="1" name=""/>
        <p:cNvGrpSpPr/>
        <p:nvPr/>
      </p:nvGrpSpPr>
      <p:grpSpPr>
        <a:xfrm>
          <a:off x="0" y="0"/>
          <a:ext cx="0" cy="0"/>
          <a:chOff x="0" y="0"/>
          <a:chExt cx="0" cy="0"/>
        </a:xfrm>
      </p:grpSpPr>
      <p:sp>
        <p:nvSpPr>
          <p:cNvPr id="2" name="矩形 1"/>
          <p:cNvSpPr/>
          <p:nvPr userDrawn="1"/>
        </p:nvSpPr>
        <p:spPr>
          <a:xfrm>
            <a:off x="5826919" y="-4763"/>
            <a:ext cx="1031081" cy="52070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 name="组合 7"/>
          <p:cNvGrpSpPr>
            <a:grpSpLocks/>
          </p:cNvGrpSpPr>
          <p:nvPr userDrawn="1"/>
        </p:nvGrpSpPr>
        <p:grpSpPr bwMode="auto">
          <a:xfrm>
            <a:off x="1027510" y="106363"/>
            <a:ext cx="997744" cy="475079"/>
            <a:chOff x="1399441" y="1145221"/>
            <a:chExt cx="1329556" cy="474926"/>
          </a:xfrm>
        </p:grpSpPr>
        <p:sp>
          <p:nvSpPr>
            <p:cNvPr id="4" name="圆角矩形 3"/>
            <p:cNvSpPr/>
            <p:nvPr/>
          </p:nvSpPr>
          <p:spPr>
            <a:xfrm>
              <a:off x="1399441" y="1145221"/>
              <a:ext cx="1329556" cy="38405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5" name="TextBox 15"/>
            <p:cNvSpPr txBox="1">
              <a:spLocks noChangeArrowheads="1"/>
            </p:cNvSpPr>
            <p:nvPr/>
          </p:nvSpPr>
          <p:spPr bwMode="auto">
            <a:xfrm>
              <a:off x="1691372" y="1281702"/>
              <a:ext cx="246166" cy="338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eaLnBrk="1" fontAlgn="auto" hangingPunct="1">
                <a:spcBef>
                  <a:spcPts val="0"/>
                </a:spcBef>
                <a:spcAft>
                  <a:spcPts val="0"/>
                </a:spcAft>
                <a:defRPr/>
              </a:pPr>
              <a:endParaRPr lang="zh-CN" altLang="en-US" sz="1600">
                <a:solidFill>
                  <a:schemeClr val="bg1"/>
                </a:solidFill>
                <a:latin typeface="微软雅黑" pitchFamily="34" charset="-122"/>
                <a:ea typeface="微软雅黑" pitchFamily="34" charset="-122"/>
              </a:endParaRPr>
            </a:p>
          </p:txBody>
        </p:sp>
      </p:grpSp>
      <p:sp>
        <p:nvSpPr>
          <p:cNvPr id="6" name="TextBox 16">
            <a:hlinkClick r:id="" action="ppaction://noaction" highlightClick="1"/>
            <a:hlinkHover r:id="rId2" action="ppaction://hlinksldjump" highlightClick="1"/>
          </p:cNvPr>
          <p:cNvSpPr txBox="1"/>
          <p:nvPr userDrawn="1"/>
        </p:nvSpPr>
        <p:spPr>
          <a:xfrm>
            <a:off x="1484710" y="141289"/>
            <a:ext cx="939403" cy="46166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p>
            <a:pPr algn="ctr" eaLnBrk="1" fontAlgn="auto" hangingPunct="1">
              <a:spcBef>
                <a:spcPts val="0"/>
              </a:spcBef>
              <a:spcAft>
                <a:spcPts val="0"/>
              </a:spcAft>
              <a:defRPr/>
            </a:pPr>
            <a:r>
              <a:rPr lang="zh-CN" altLang="en-US" sz="1200" dirty="0">
                <a:solidFill>
                  <a:schemeClr val="tx1"/>
                </a:solidFill>
                <a:latin typeface="+mn-ea"/>
              </a:rPr>
              <a:t>选题背景及意义</a:t>
            </a:r>
          </a:p>
        </p:txBody>
      </p:sp>
      <p:sp>
        <p:nvSpPr>
          <p:cNvPr id="7" name="TextBox 17">
            <a:hlinkClick r:id="" action="ppaction://hlinkshowjump?jump=nextslide" highlightClick="1"/>
            <a:hlinkHover r:id="rId3" action="ppaction://hlinksldjump" highlightClick="1"/>
          </p:cNvPr>
          <p:cNvSpPr txBox="1"/>
          <p:nvPr userDrawn="1"/>
        </p:nvSpPr>
        <p:spPr>
          <a:xfrm>
            <a:off x="2500313" y="141289"/>
            <a:ext cx="959644" cy="27622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pPr eaLnBrk="1" hangingPunct="1">
              <a:defRPr/>
            </a:pPr>
            <a:r>
              <a:rPr lang="zh-CN" altLang="en-US" sz="1200" dirty="0">
                <a:solidFill>
                  <a:schemeClr val="tx1"/>
                </a:solidFill>
                <a:latin typeface="+mn-ea"/>
                <a:ea typeface="+mn-ea"/>
              </a:rPr>
              <a:t>论文综述</a:t>
            </a:r>
          </a:p>
        </p:txBody>
      </p:sp>
      <p:sp>
        <p:nvSpPr>
          <p:cNvPr id="8" name="TextBox 18">
            <a:hlinkClick r:id="" action="ppaction://noaction" highlightClick="1"/>
            <a:hlinkHover r:id="rId4" action="ppaction://hlinksldjump" highlightClick="1"/>
          </p:cNvPr>
          <p:cNvSpPr txBox="1"/>
          <p:nvPr userDrawn="1"/>
        </p:nvSpPr>
        <p:spPr>
          <a:xfrm>
            <a:off x="3459956" y="141289"/>
            <a:ext cx="1185863" cy="46166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pPr eaLnBrk="1" hangingPunct="1">
              <a:defRPr/>
            </a:pPr>
            <a:r>
              <a:rPr lang="zh-CN" altLang="en-US" sz="1200" dirty="0">
                <a:solidFill>
                  <a:schemeClr val="tx1"/>
                </a:solidFill>
                <a:latin typeface="+mn-ea"/>
                <a:ea typeface="+mn-ea"/>
              </a:rPr>
              <a:t>关键技术与难点</a:t>
            </a:r>
          </a:p>
        </p:txBody>
      </p:sp>
      <p:sp>
        <p:nvSpPr>
          <p:cNvPr id="9" name="TextBox 19">
            <a:hlinkClick r:id="" action="ppaction://noaction" highlightClick="1"/>
            <a:hlinkHover r:id="rId5" action="ppaction://hlinksldjump" highlightClick="1"/>
          </p:cNvPr>
          <p:cNvSpPr txBox="1"/>
          <p:nvPr userDrawn="1"/>
        </p:nvSpPr>
        <p:spPr>
          <a:xfrm>
            <a:off x="4654153" y="141289"/>
            <a:ext cx="1165622" cy="46166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pPr eaLnBrk="1" hangingPunct="1">
              <a:defRPr/>
            </a:pPr>
            <a:r>
              <a:rPr lang="zh-CN" altLang="en-US" sz="1200" dirty="0">
                <a:solidFill>
                  <a:schemeClr val="tx1"/>
                </a:solidFill>
                <a:latin typeface="+mn-ea"/>
                <a:ea typeface="+mn-ea"/>
              </a:rPr>
              <a:t>研究成果与应用</a:t>
            </a:r>
          </a:p>
        </p:txBody>
      </p:sp>
      <p:sp>
        <p:nvSpPr>
          <p:cNvPr id="10" name="TextBox 20">
            <a:hlinkClick r:id="" action="ppaction://noaction" highlightClick="1"/>
            <a:hlinkHover r:id="rId6" action="ppaction://hlinksldjump" highlightClick="1"/>
          </p:cNvPr>
          <p:cNvSpPr txBox="1"/>
          <p:nvPr userDrawn="1"/>
        </p:nvSpPr>
        <p:spPr>
          <a:xfrm>
            <a:off x="5842397" y="149226"/>
            <a:ext cx="1052513" cy="27622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pPr eaLnBrk="1" hangingPunct="1">
              <a:defRPr/>
            </a:pPr>
            <a:r>
              <a:rPr lang="zh-CN" altLang="en-US" sz="1200" dirty="0">
                <a:latin typeface="+mn-ea"/>
                <a:ea typeface="+mn-ea"/>
              </a:rPr>
              <a:t>论文总结</a:t>
            </a:r>
          </a:p>
        </p:txBody>
      </p:sp>
      <p:cxnSp>
        <p:nvCxnSpPr>
          <p:cNvPr id="11" name="直接连接符 10"/>
          <p:cNvCxnSpPr/>
          <p:nvPr userDrawn="1"/>
        </p:nvCxnSpPr>
        <p:spPr>
          <a:xfrm>
            <a:off x="2505075" y="0"/>
            <a:ext cx="0" cy="522288"/>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pic>
        <p:nvPicPr>
          <p:cNvPr id="12" name="图片 16"/>
          <p:cNvPicPr>
            <a:picLocks noChangeAspect="1"/>
          </p:cNvPicPr>
          <p:nvPr userDrawn="1"/>
        </p:nvPicPr>
        <p:blipFill>
          <a:blip r:embed="rId7" cstate="print">
            <a:extLst>
              <a:ext uri="{28A0092B-C50C-407E-A947-70E740481C1C}">
                <a14:useLocalDpi xmlns:a14="http://schemas.microsoft.com/office/drawing/2010/main" val="0"/>
              </a:ext>
            </a:extLst>
          </a:blip>
          <a:srcRect/>
          <a:stretch>
            <a:fillRect/>
          </a:stretch>
        </p:blipFill>
        <p:spPr bwMode="auto">
          <a:xfrm>
            <a:off x="204788" y="57150"/>
            <a:ext cx="932260"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3" name="直接连接符 12"/>
          <p:cNvCxnSpPr/>
          <p:nvPr userDrawn="1"/>
        </p:nvCxnSpPr>
        <p:spPr>
          <a:xfrm>
            <a:off x="1387079" y="-1588"/>
            <a:ext cx="0" cy="522288"/>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3451622" y="0"/>
            <a:ext cx="0" cy="522288"/>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userDrawn="1"/>
        </p:nvCxnSpPr>
        <p:spPr>
          <a:xfrm>
            <a:off x="4632722" y="0"/>
            <a:ext cx="0" cy="522288"/>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矩形 15"/>
          <p:cNvSpPr/>
          <p:nvPr userDrawn="1"/>
        </p:nvSpPr>
        <p:spPr>
          <a:xfrm>
            <a:off x="13098" y="1"/>
            <a:ext cx="6831806" cy="519113"/>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Tree>
    <p:extLst>
      <p:ext uri="{BB962C8B-B14F-4D97-AF65-F5344CB8AC3E}">
        <p14:creationId xmlns:p14="http://schemas.microsoft.com/office/powerpoint/2010/main" val="6956209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pPr>
              <a:defRPr/>
            </a:pPr>
            <a:fld id="{CED5654E-C564-447C-9217-5E9101A41B69}" type="datetimeFigureOut">
              <a:rPr lang="zh-CN" altLang="en-US" smtClean="0"/>
              <a:pPr>
                <a:defRPr/>
              </a:pPr>
              <a:t>2019/12/21</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pPr>
              <a:defRPr/>
            </a:pPr>
            <a:fld id="{71EE9E1E-3A3B-43C9-B3E4-21FE9F307E52}" type="slidenum">
              <a:rPr lang="zh-CN" altLang="en-US" smtClean="0"/>
              <a:pPr>
                <a:defRPr/>
              </a:pPr>
              <a:t>‹#›</a:t>
            </a:fld>
            <a:endParaRPr lang="zh-CN" altLang="en-US"/>
          </a:p>
        </p:txBody>
      </p:sp>
      <p:cxnSp>
        <p:nvCxnSpPr>
          <p:cNvPr id="33" name="Straight Connector 32"/>
          <p:cNvCxnSpPr/>
          <p:nvPr/>
        </p:nvCxnSpPr>
        <p:spPr>
          <a:xfrm>
            <a:off x="1082619" y="1385316"/>
            <a:ext cx="4928507"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963614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082618" y="1317097"/>
            <a:ext cx="4212752" cy="1415963"/>
          </a:xfrm>
        </p:spPr>
        <p:txBody>
          <a:bodyPr anchor="b">
            <a:normAutofit/>
          </a:bodyPr>
          <a:lstStyle>
            <a:lvl1pPr algn="l">
              <a:defRPr sz="2400"/>
            </a:lvl1pPr>
          </a:lstStyle>
          <a:p>
            <a:r>
              <a:rPr lang="zh-CN" altLang="en-US"/>
              <a:t>单击此处编辑母版标题样式</a:t>
            </a:r>
            <a:endParaRPr lang="en-US" dirty="0"/>
          </a:p>
        </p:txBody>
      </p:sp>
      <p:sp>
        <p:nvSpPr>
          <p:cNvPr id="3" name="Text Placeholder 2"/>
          <p:cNvSpPr>
            <a:spLocks noGrp="1"/>
          </p:cNvSpPr>
          <p:nvPr>
            <p:ph type="body" idx="1"/>
          </p:nvPr>
        </p:nvSpPr>
        <p:spPr>
          <a:xfrm>
            <a:off x="1082619" y="2854647"/>
            <a:ext cx="4212752" cy="759697"/>
          </a:xfrm>
        </p:spPr>
        <p:txBody>
          <a:bodyPr tIns="91440">
            <a:normAutofit/>
          </a:bodyPr>
          <a:lstStyle>
            <a:lvl1pPr marL="0" indent="0" algn="l">
              <a:buNone/>
              <a:defRPr sz="1350">
                <a:solidFill>
                  <a:schemeClr val="tx1"/>
                </a:solidFill>
              </a:defRPr>
            </a:lvl1pPr>
            <a:lvl2pPr marL="257175" indent="0">
              <a:buNone/>
              <a:defRPr sz="1125">
                <a:solidFill>
                  <a:schemeClr val="tx1">
                    <a:tint val="75000"/>
                  </a:schemeClr>
                </a:solidFill>
              </a:defRPr>
            </a:lvl2pPr>
            <a:lvl3pPr marL="514350" indent="0">
              <a:buNone/>
              <a:defRPr sz="1013">
                <a:solidFill>
                  <a:schemeClr val="tx1">
                    <a:tint val="75000"/>
                  </a:schemeClr>
                </a:solidFill>
              </a:defRPr>
            </a:lvl3pPr>
            <a:lvl4pPr marL="771525" indent="0">
              <a:buNone/>
              <a:defRPr sz="900">
                <a:solidFill>
                  <a:schemeClr val="tx1">
                    <a:tint val="75000"/>
                  </a:schemeClr>
                </a:solidFill>
              </a:defRPr>
            </a:lvl4pPr>
            <a:lvl5pPr marL="1028700" indent="0">
              <a:buNone/>
              <a:defRPr sz="900">
                <a:solidFill>
                  <a:schemeClr val="tx1">
                    <a:tint val="75000"/>
                  </a:schemeClr>
                </a:solidFill>
              </a:defRPr>
            </a:lvl5pPr>
            <a:lvl6pPr marL="1285875" indent="0">
              <a:buNone/>
              <a:defRPr sz="900">
                <a:solidFill>
                  <a:schemeClr val="tx1">
                    <a:tint val="75000"/>
                  </a:schemeClr>
                </a:solidFill>
              </a:defRPr>
            </a:lvl6pPr>
            <a:lvl7pPr marL="1543050" indent="0">
              <a:buNone/>
              <a:defRPr sz="900">
                <a:solidFill>
                  <a:schemeClr val="tx1">
                    <a:tint val="75000"/>
                  </a:schemeClr>
                </a:solidFill>
              </a:defRPr>
            </a:lvl7pPr>
            <a:lvl8pPr marL="1800225" indent="0">
              <a:buNone/>
              <a:defRPr sz="900">
                <a:solidFill>
                  <a:schemeClr val="tx1">
                    <a:tint val="75000"/>
                  </a:schemeClr>
                </a:solidFill>
              </a:defRPr>
            </a:lvl8pPr>
            <a:lvl9pPr marL="2057400" indent="0">
              <a:buNone/>
              <a:defRPr sz="9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pPr>
              <a:defRPr/>
            </a:pPr>
            <a:fld id="{CED5654E-C564-447C-9217-5E9101A41B69}" type="datetimeFigureOut">
              <a:rPr lang="zh-CN" altLang="en-US" smtClean="0"/>
              <a:pPr>
                <a:defRPr/>
              </a:pPr>
              <a:t>2019/12/21</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pPr>
              <a:defRPr/>
            </a:pPr>
            <a:fld id="{71EE9E1E-3A3B-43C9-B3E4-21FE9F307E52}" type="slidenum">
              <a:rPr lang="zh-CN" altLang="en-US" smtClean="0"/>
              <a:pPr>
                <a:defRPr/>
              </a:pPr>
              <a:t>‹#›</a:t>
            </a:fld>
            <a:endParaRPr lang="zh-CN" altLang="en-US"/>
          </a:p>
        </p:txBody>
      </p:sp>
      <p:cxnSp>
        <p:nvCxnSpPr>
          <p:cNvPr id="15" name="Straight Connector 14"/>
          <p:cNvCxnSpPr/>
          <p:nvPr/>
        </p:nvCxnSpPr>
        <p:spPr>
          <a:xfrm>
            <a:off x="1082618" y="2853739"/>
            <a:ext cx="421275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011244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a:xfrm>
            <a:off x="1082619" y="603668"/>
            <a:ext cx="4928507" cy="794479"/>
          </a:xfrm>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082618" y="1510452"/>
            <a:ext cx="2344403" cy="257817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3666887" y="1510453"/>
            <a:ext cx="2344239" cy="2578169"/>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pPr>
              <a:defRPr/>
            </a:pPr>
            <a:fld id="{CED5654E-C564-447C-9217-5E9101A41B69}" type="datetimeFigureOut">
              <a:rPr lang="zh-CN" altLang="en-US" smtClean="0"/>
              <a:pPr>
                <a:defRPr/>
              </a:pPr>
              <a:t>2019/12/21</a:t>
            </a:fld>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7" name="Slide Number Placeholder 6"/>
          <p:cNvSpPr>
            <a:spLocks noGrp="1"/>
          </p:cNvSpPr>
          <p:nvPr>
            <p:ph type="sldNum" sz="quarter" idx="12"/>
          </p:nvPr>
        </p:nvSpPr>
        <p:spPr/>
        <p:txBody>
          <a:bodyPr/>
          <a:lstStyle/>
          <a:p>
            <a:pPr>
              <a:defRPr/>
            </a:pPr>
            <a:fld id="{71EE9E1E-3A3B-43C9-B3E4-21FE9F307E52}" type="slidenum">
              <a:rPr lang="zh-CN" altLang="en-US" smtClean="0"/>
              <a:pPr>
                <a:defRPr/>
              </a:pPr>
              <a:t>‹#›</a:t>
            </a:fld>
            <a:endParaRPr lang="zh-CN" altLang="en-US"/>
          </a:p>
        </p:txBody>
      </p:sp>
      <p:cxnSp>
        <p:nvCxnSpPr>
          <p:cNvPr id="33" name="Straight Connector 32"/>
          <p:cNvCxnSpPr/>
          <p:nvPr/>
        </p:nvCxnSpPr>
        <p:spPr>
          <a:xfrm>
            <a:off x="1082619" y="1385316"/>
            <a:ext cx="4928507"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43129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cxnSp>
        <p:nvCxnSpPr>
          <p:cNvPr id="36" name="Straight Connector 35"/>
          <p:cNvCxnSpPr/>
          <p:nvPr/>
        </p:nvCxnSpPr>
        <p:spPr>
          <a:xfrm>
            <a:off x="1082619" y="1385316"/>
            <a:ext cx="4928507"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a:xfrm>
            <a:off x="1082618" y="603124"/>
            <a:ext cx="4928508" cy="792239"/>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082618" y="1514663"/>
            <a:ext cx="2344325" cy="601457"/>
          </a:xfrm>
        </p:spPr>
        <p:txBody>
          <a:bodyPr anchor="b">
            <a:normAutofit/>
          </a:bodyPr>
          <a:lstStyle>
            <a:lvl1pPr marL="0" indent="0">
              <a:lnSpc>
                <a:spcPct val="100000"/>
              </a:lnSpc>
              <a:buNone/>
              <a:defRPr sz="1650" b="0" cap="all" baseline="0">
                <a:solidFill>
                  <a:schemeClr val="accent1"/>
                </a:solidFill>
              </a:defRPr>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zh-CN" altLang="en-US"/>
              <a:t>单击此处编辑母版文本样式</a:t>
            </a:r>
          </a:p>
        </p:txBody>
      </p:sp>
      <p:sp>
        <p:nvSpPr>
          <p:cNvPr id="4" name="Content Placeholder 3"/>
          <p:cNvSpPr>
            <a:spLocks noGrp="1"/>
          </p:cNvSpPr>
          <p:nvPr>
            <p:ph sz="half" idx="2"/>
          </p:nvPr>
        </p:nvSpPr>
        <p:spPr>
          <a:xfrm>
            <a:off x="1082618" y="2118203"/>
            <a:ext cx="2344325" cy="1983343"/>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3666887" y="1517253"/>
            <a:ext cx="2344239" cy="601678"/>
          </a:xfrm>
        </p:spPr>
        <p:txBody>
          <a:bodyPr anchor="b">
            <a:normAutofit/>
          </a:bodyPr>
          <a:lstStyle>
            <a:lvl1pPr marL="0" indent="0">
              <a:lnSpc>
                <a:spcPct val="100000"/>
              </a:lnSpc>
              <a:buNone/>
              <a:defRPr sz="1650" b="0" cap="all" baseline="0">
                <a:solidFill>
                  <a:schemeClr val="accent1"/>
                </a:solidFill>
              </a:defRPr>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zh-CN" altLang="en-US"/>
              <a:t>单击此处编辑母版文本样式</a:t>
            </a:r>
          </a:p>
        </p:txBody>
      </p:sp>
      <p:sp>
        <p:nvSpPr>
          <p:cNvPr id="6" name="Content Placeholder 5"/>
          <p:cNvSpPr>
            <a:spLocks noGrp="1"/>
          </p:cNvSpPr>
          <p:nvPr>
            <p:ph sz="quarter" idx="4"/>
          </p:nvPr>
        </p:nvSpPr>
        <p:spPr>
          <a:xfrm>
            <a:off x="3666887" y="2116119"/>
            <a:ext cx="2344239" cy="197802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pPr>
              <a:defRPr/>
            </a:pPr>
            <a:fld id="{CED5654E-C564-447C-9217-5E9101A41B69}" type="datetimeFigureOut">
              <a:rPr lang="zh-CN" altLang="en-US" smtClean="0"/>
              <a:pPr>
                <a:defRPr/>
              </a:pPr>
              <a:t>2019/12/21</a:t>
            </a:fld>
            <a:endParaRPr lang="zh-CN" altLang="en-US"/>
          </a:p>
        </p:txBody>
      </p:sp>
      <p:sp>
        <p:nvSpPr>
          <p:cNvPr id="8" name="Footer Placeholder 7"/>
          <p:cNvSpPr>
            <a:spLocks noGrp="1"/>
          </p:cNvSpPr>
          <p:nvPr>
            <p:ph type="ftr" sz="quarter" idx="11"/>
          </p:nvPr>
        </p:nvSpPr>
        <p:spPr/>
        <p:txBody>
          <a:bodyPr/>
          <a:lstStyle/>
          <a:p>
            <a:pPr>
              <a:defRPr/>
            </a:pPr>
            <a:endParaRPr lang="zh-CN" altLang="en-US"/>
          </a:p>
        </p:txBody>
      </p:sp>
      <p:sp>
        <p:nvSpPr>
          <p:cNvPr id="9" name="Slide Number Placeholder 8"/>
          <p:cNvSpPr>
            <a:spLocks noGrp="1"/>
          </p:cNvSpPr>
          <p:nvPr>
            <p:ph type="sldNum" sz="quarter" idx="12"/>
          </p:nvPr>
        </p:nvSpPr>
        <p:spPr/>
        <p:txBody>
          <a:bodyPr/>
          <a:lstStyle/>
          <a:p>
            <a:pPr>
              <a:defRPr/>
            </a:pPr>
            <a:fld id="{71EE9E1E-3A3B-43C9-B3E4-21FE9F307E52}" type="slidenum">
              <a:rPr lang="zh-CN" altLang="en-US" smtClean="0"/>
              <a:pPr>
                <a:defRPr/>
              </a:pPr>
              <a:t>‹#›</a:t>
            </a:fld>
            <a:endParaRPr lang="zh-CN" altLang="en-US"/>
          </a:p>
        </p:txBody>
      </p:sp>
    </p:spTree>
    <p:extLst>
      <p:ext uri="{BB962C8B-B14F-4D97-AF65-F5344CB8AC3E}">
        <p14:creationId xmlns:p14="http://schemas.microsoft.com/office/powerpoint/2010/main" val="494191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cxnSp>
        <p:nvCxnSpPr>
          <p:cNvPr id="32" name="Straight Connector 31"/>
          <p:cNvCxnSpPr/>
          <p:nvPr/>
        </p:nvCxnSpPr>
        <p:spPr>
          <a:xfrm>
            <a:off x="1082619" y="1385316"/>
            <a:ext cx="4928507"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pPr>
              <a:defRPr/>
            </a:pPr>
            <a:fld id="{CED5654E-C564-447C-9217-5E9101A41B69}" type="datetimeFigureOut">
              <a:rPr lang="zh-CN" altLang="en-US" smtClean="0"/>
              <a:pPr>
                <a:defRPr/>
              </a:pPr>
              <a:t>2019/12/21</a:t>
            </a:fld>
            <a:endParaRPr lang="zh-CN" altLang="en-US"/>
          </a:p>
        </p:txBody>
      </p:sp>
      <p:sp>
        <p:nvSpPr>
          <p:cNvPr id="4" name="Footer Placeholder 3"/>
          <p:cNvSpPr>
            <a:spLocks noGrp="1"/>
          </p:cNvSpPr>
          <p:nvPr>
            <p:ph type="ftr" sz="quarter" idx="11"/>
          </p:nvPr>
        </p:nvSpPr>
        <p:spPr/>
        <p:txBody>
          <a:bodyPr/>
          <a:lstStyle/>
          <a:p>
            <a:pPr>
              <a:defRPr/>
            </a:pPr>
            <a:endParaRPr lang="zh-CN" altLang="en-US"/>
          </a:p>
        </p:txBody>
      </p:sp>
      <p:sp>
        <p:nvSpPr>
          <p:cNvPr id="5" name="Slide Number Placeholder 4"/>
          <p:cNvSpPr>
            <a:spLocks noGrp="1"/>
          </p:cNvSpPr>
          <p:nvPr>
            <p:ph type="sldNum" sz="quarter" idx="12"/>
          </p:nvPr>
        </p:nvSpPr>
        <p:spPr/>
        <p:txBody>
          <a:bodyPr/>
          <a:lstStyle/>
          <a:p>
            <a:pPr>
              <a:defRPr/>
            </a:pPr>
            <a:fld id="{71EE9E1E-3A3B-43C9-B3E4-21FE9F307E52}" type="slidenum">
              <a:rPr lang="zh-CN" altLang="en-US" smtClean="0"/>
              <a:pPr>
                <a:defRPr/>
              </a:pPr>
              <a:t>‹#›</a:t>
            </a:fld>
            <a:endParaRPr lang="zh-CN" altLang="en-US"/>
          </a:p>
        </p:txBody>
      </p:sp>
    </p:spTree>
    <p:extLst>
      <p:ext uri="{BB962C8B-B14F-4D97-AF65-F5344CB8AC3E}">
        <p14:creationId xmlns:p14="http://schemas.microsoft.com/office/powerpoint/2010/main" val="22948534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ED5654E-C564-447C-9217-5E9101A41B69}" type="datetimeFigureOut">
              <a:rPr lang="zh-CN" altLang="en-US" smtClean="0"/>
              <a:pPr>
                <a:defRPr/>
              </a:pPr>
              <a:t>2019/12/21</a:t>
            </a:fld>
            <a:endParaRPr lang="zh-CN" altLang="en-US"/>
          </a:p>
        </p:txBody>
      </p:sp>
      <p:sp>
        <p:nvSpPr>
          <p:cNvPr id="3" name="Footer Placeholder 2"/>
          <p:cNvSpPr>
            <a:spLocks noGrp="1"/>
          </p:cNvSpPr>
          <p:nvPr>
            <p:ph type="ftr" sz="quarter" idx="11"/>
          </p:nvPr>
        </p:nvSpPr>
        <p:spPr/>
        <p:txBody>
          <a:bodyPr/>
          <a:lstStyle/>
          <a:p>
            <a:pPr>
              <a:defRPr/>
            </a:pPr>
            <a:endParaRPr lang="zh-CN" altLang="en-US"/>
          </a:p>
        </p:txBody>
      </p:sp>
      <p:sp>
        <p:nvSpPr>
          <p:cNvPr id="4" name="Slide Number Placeholder 3"/>
          <p:cNvSpPr>
            <a:spLocks noGrp="1"/>
          </p:cNvSpPr>
          <p:nvPr>
            <p:ph type="sldNum" sz="quarter" idx="12"/>
          </p:nvPr>
        </p:nvSpPr>
        <p:spPr/>
        <p:txBody>
          <a:bodyPr/>
          <a:lstStyle/>
          <a:p>
            <a:pPr>
              <a:defRPr/>
            </a:pPr>
            <a:fld id="{71EE9E1E-3A3B-43C9-B3E4-21FE9F307E52}" type="slidenum">
              <a:rPr lang="zh-CN" altLang="en-US" smtClean="0"/>
              <a:pPr>
                <a:defRPr/>
              </a:pPr>
              <a:t>‹#›</a:t>
            </a:fld>
            <a:endParaRPr lang="zh-CN" altLang="en-US"/>
          </a:p>
        </p:txBody>
      </p:sp>
    </p:spTree>
    <p:extLst>
      <p:ext uri="{BB962C8B-B14F-4D97-AF65-F5344CB8AC3E}">
        <p14:creationId xmlns:p14="http://schemas.microsoft.com/office/powerpoint/2010/main" val="48993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079281" y="599230"/>
            <a:ext cx="1819463" cy="1685338"/>
          </a:xfrm>
        </p:spPr>
        <p:txBody>
          <a:bodyPr anchor="b">
            <a:normAutofit/>
          </a:bodyPr>
          <a:lstStyle>
            <a:lvl1pPr algn="l">
              <a:defRPr sz="1800"/>
            </a:lvl1pPr>
          </a:lstStyle>
          <a:p>
            <a:r>
              <a:rPr lang="zh-CN" altLang="en-US"/>
              <a:t>单击此处编辑母版标题样式</a:t>
            </a:r>
            <a:endParaRPr lang="en-US" dirty="0"/>
          </a:p>
        </p:txBody>
      </p:sp>
      <p:sp>
        <p:nvSpPr>
          <p:cNvPr id="3" name="Content Placeholder 2"/>
          <p:cNvSpPr>
            <a:spLocks noGrp="1"/>
          </p:cNvSpPr>
          <p:nvPr>
            <p:ph idx="1"/>
          </p:nvPr>
        </p:nvSpPr>
        <p:spPr>
          <a:xfrm>
            <a:off x="3139992" y="599230"/>
            <a:ext cx="2871134" cy="3494120"/>
          </a:xfrm>
        </p:spPr>
        <p:txBody>
          <a:bodyPr anchor="ct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1079282" y="2404119"/>
            <a:ext cx="1820527" cy="1686136"/>
          </a:xfrm>
        </p:spPr>
        <p:txBody>
          <a:bodyPr>
            <a:normAutofit/>
          </a:bodyPr>
          <a:lstStyle>
            <a:lvl1pPr marL="0" indent="0" algn="l">
              <a:buNone/>
              <a:defRPr sz="1200"/>
            </a:lvl1pPr>
            <a:lvl2pPr marL="257175" indent="0">
              <a:buNone/>
              <a:defRPr sz="788"/>
            </a:lvl2pPr>
            <a:lvl3pPr marL="514350" indent="0">
              <a:buNone/>
              <a:defRPr sz="675"/>
            </a:lvl3pPr>
            <a:lvl4pPr marL="771525" indent="0">
              <a:buNone/>
              <a:defRPr sz="563"/>
            </a:lvl4pPr>
            <a:lvl5pPr marL="1028700" indent="0">
              <a:buNone/>
              <a:defRPr sz="563"/>
            </a:lvl5pPr>
            <a:lvl6pPr marL="1285875" indent="0">
              <a:buNone/>
              <a:defRPr sz="563"/>
            </a:lvl6pPr>
            <a:lvl7pPr marL="1543050" indent="0">
              <a:buNone/>
              <a:defRPr sz="563"/>
            </a:lvl7pPr>
            <a:lvl8pPr marL="1800225" indent="0">
              <a:buNone/>
              <a:defRPr sz="563"/>
            </a:lvl8pPr>
            <a:lvl9pPr marL="2057400" indent="0">
              <a:buNone/>
              <a:defRPr sz="563"/>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pPr>
              <a:defRPr/>
            </a:pPr>
            <a:fld id="{CED5654E-C564-447C-9217-5E9101A41B69}" type="datetimeFigureOut">
              <a:rPr lang="zh-CN" altLang="en-US" smtClean="0"/>
              <a:pPr>
                <a:defRPr/>
              </a:pPr>
              <a:t>2019/12/21</a:t>
            </a:fld>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7" name="Slide Number Placeholder 6"/>
          <p:cNvSpPr>
            <a:spLocks noGrp="1"/>
          </p:cNvSpPr>
          <p:nvPr>
            <p:ph type="sldNum" sz="quarter" idx="12"/>
          </p:nvPr>
        </p:nvSpPr>
        <p:spPr/>
        <p:txBody>
          <a:bodyPr/>
          <a:lstStyle/>
          <a:p>
            <a:pPr>
              <a:defRPr/>
            </a:pPr>
            <a:fld id="{71EE9E1E-3A3B-43C9-B3E4-21FE9F307E52}" type="slidenum">
              <a:rPr lang="zh-CN" altLang="en-US" smtClean="0"/>
              <a:pPr>
                <a:defRPr/>
              </a:pPr>
              <a:t>‹#›</a:t>
            </a:fld>
            <a:endParaRPr lang="zh-CN" altLang="en-US"/>
          </a:p>
        </p:txBody>
      </p:sp>
      <p:cxnSp>
        <p:nvCxnSpPr>
          <p:cNvPr id="17" name="Straight Connector 16"/>
          <p:cNvCxnSpPr/>
          <p:nvPr/>
        </p:nvCxnSpPr>
        <p:spPr>
          <a:xfrm>
            <a:off x="1081311" y="2404118"/>
            <a:ext cx="1817457"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0682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grpSp>
        <p:nvGrpSpPr>
          <p:cNvPr id="13" name="Group 12"/>
          <p:cNvGrpSpPr/>
          <p:nvPr/>
        </p:nvGrpSpPr>
        <p:grpSpPr>
          <a:xfrm>
            <a:off x="3747376" y="361629"/>
            <a:ext cx="2633540" cy="3861826"/>
            <a:chOff x="6852919" y="583365"/>
            <a:chExt cx="4681849" cy="5181928"/>
          </a:xfrm>
        </p:grpSpPr>
        <p:sp>
          <p:nvSpPr>
            <p:cNvPr id="14" name="Rectangle 13"/>
            <p:cNvSpPr/>
            <p:nvPr/>
          </p:nvSpPr>
          <p:spPr>
            <a:xfrm>
              <a:off x="6852919" y="583365"/>
              <a:ext cx="4681849"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5" name="Rectangle 14"/>
            <p:cNvSpPr/>
            <p:nvPr/>
          </p:nvSpPr>
          <p:spPr>
            <a:xfrm>
              <a:off x="7273787" y="915806"/>
              <a:ext cx="3844017" cy="4507918"/>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083112" y="847135"/>
            <a:ext cx="2433701" cy="1372938"/>
          </a:xfrm>
        </p:spPr>
        <p:txBody>
          <a:bodyPr anchor="b">
            <a:normAutofit/>
          </a:bodyPr>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4230096" y="841908"/>
            <a:ext cx="1676249" cy="2899745"/>
          </a:xfrm>
          <a:solidFill>
            <a:schemeClr val="bg1">
              <a:lumMod val="85000"/>
            </a:schemeClr>
          </a:solidFill>
          <a:ln w="9525" cap="sq">
            <a:noFill/>
            <a:miter lim="800000"/>
          </a:ln>
          <a:effectLst/>
        </p:spPr>
        <p:txBody>
          <a:bodyPr anchor="t"/>
          <a:lstStyle>
            <a:lvl1pPr marL="0" indent="0" algn="ctr">
              <a:buNone/>
              <a:defRPr sz="1800"/>
            </a:lvl1pPr>
            <a:lvl2pPr marL="257175" indent="0">
              <a:buNone/>
              <a:defRPr sz="1575"/>
            </a:lvl2pPr>
            <a:lvl3pPr marL="514350" indent="0">
              <a:buNone/>
              <a:defRPr sz="1350"/>
            </a:lvl3pPr>
            <a:lvl4pPr marL="771525" indent="0">
              <a:buNone/>
              <a:defRPr sz="1125"/>
            </a:lvl4pPr>
            <a:lvl5pPr marL="1028700" indent="0">
              <a:buNone/>
              <a:defRPr sz="1125"/>
            </a:lvl5pPr>
            <a:lvl6pPr marL="1285875" indent="0">
              <a:buNone/>
              <a:defRPr sz="1125"/>
            </a:lvl6pPr>
            <a:lvl7pPr marL="1543050" indent="0">
              <a:buNone/>
              <a:defRPr sz="1125"/>
            </a:lvl7pPr>
            <a:lvl8pPr marL="1800225" indent="0">
              <a:buNone/>
              <a:defRPr sz="1125"/>
            </a:lvl8pPr>
            <a:lvl9pPr marL="2057400" indent="0">
              <a:buNone/>
              <a:defRPr sz="1125"/>
            </a:lvl9pPr>
          </a:lstStyle>
          <a:p>
            <a:r>
              <a:rPr lang="zh-CN" altLang="en-US"/>
              <a:t>单击图标添加图片</a:t>
            </a:r>
            <a:endParaRPr lang="en-US" dirty="0"/>
          </a:p>
        </p:txBody>
      </p:sp>
      <p:sp>
        <p:nvSpPr>
          <p:cNvPr id="4" name="Text Placeholder 3"/>
          <p:cNvSpPr>
            <a:spLocks noGrp="1"/>
          </p:cNvSpPr>
          <p:nvPr>
            <p:ph type="body" sz="half" idx="2"/>
          </p:nvPr>
        </p:nvSpPr>
        <p:spPr>
          <a:xfrm>
            <a:off x="1082619" y="2359494"/>
            <a:ext cx="2430215" cy="1502807"/>
          </a:xfrm>
        </p:spPr>
        <p:txBody>
          <a:bodyPr>
            <a:normAutofit/>
          </a:bodyPr>
          <a:lstStyle>
            <a:lvl1pPr marL="0" indent="0" algn="l">
              <a:buNone/>
              <a:defRPr sz="1350"/>
            </a:lvl1pPr>
            <a:lvl2pPr marL="257175" indent="0">
              <a:buNone/>
              <a:defRPr sz="788"/>
            </a:lvl2pPr>
            <a:lvl3pPr marL="514350" indent="0">
              <a:buNone/>
              <a:defRPr sz="675"/>
            </a:lvl3pPr>
            <a:lvl4pPr marL="771525" indent="0">
              <a:buNone/>
              <a:defRPr sz="563"/>
            </a:lvl4pPr>
            <a:lvl5pPr marL="1028700" indent="0">
              <a:buNone/>
              <a:defRPr sz="563"/>
            </a:lvl5pPr>
            <a:lvl6pPr marL="1285875" indent="0">
              <a:buNone/>
              <a:defRPr sz="563"/>
            </a:lvl6pPr>
            <a:lvl7pPr marL="1543050" indent="0">
              <a:buNone/>
              <a:defRPr sz="563"/>
            </a:lvl7pPr>
            <a:lvl8pPr marL="1800225" indent="0">
              <a:buNone/>
              <a:defRPr sz="563"/>
            </a:lvl8pPr>
            <a:lvl9pPr marL="2057400" indent="0">
              <a:buNone/>
              <a:defRPr sz="563"/>
            </a:lvl9pPr>
          </a:lstStyle>
          <a:p>
            <a:pPr lvl="0"/>
            <a:r>
              <a:rPr lang="zh-CN" altLang="en-US"/>
              <a:t>单击此处编辑母版文本样式</a:t>
            </a:r>
          </a:p>
        </p:txBody>
      </p:sp>
      <p:sp>
        <p:nvSpPr>
          <p:cNvPr id="5" name="Date Placeholder 4"/>
          <p:cNvSpPr>
            <a:spLocks noGrp="1"/>
          </p:cNvSpPr>
          <p:nvPr>
            <p:ph type="dt" sz="half" idx="10"/>
          </p:nvPr>
        </p:nvSpPr>
        <p:spPr>
          <a:xfrm>
            <a:off x="1077498" y="4102393"/>
            <a:ext cx="2439315" cy="240092"/>
          </a:xfrm>
        </p:spPr>
        <p:txBody>
          <a:bodyPr/>
          <a:lstStyle>
            <a:lvl1pPr algn="l">
              <a:defRPr/>
            </a:lvl1pPr>
          </a:lstStyle>
          <a:p>
            <a:pPr>
              <a:defRPr/>
            </a:pPr>
            <a:fld id="{CED5654E-C564-447C-9217-5E9101A41B69}" type="datetimeFigureOut">
              <a:rPr lang="zh-CN" altLang="en-US" smtClean="0"/>
              <a:pPr>
                <a:defRPr/>
              </a:pPr>
              <a:t>2019/12/21</a:t>
            </a:fld>
            <a:endParaRPr lang="zh-CN" altLang="en-US"/>
          </a:p>
        </p:txBody>
      </p:sp>
      <p:sp>
        <p:nvSpPr>
          <p:cNvPr id="6" name="Footer Placeholder 5"/>
          <p:cNvSpPr>
            <a:spLocks noGrp="1"/>
          </p:cNvSpPr>
          <p:nvPr>
            <p:ph type="ftr" sz="quarter" idx="11"/>
          </p:nvPr>
        </p:nvSpPr>
        <p:spPr>
          <a:xfrm>
            <a:off x="1078148" y="238981"/>
            <a:ext cx="2438665" cy="240698"/>
          </a:xfrm>
        </p:spPr>
        <p:txBody>
          <a:bodyPr/>
          <a:lstStyle/>
          <a:p>
            <a:pPr>
              <a:defRPr/>
            </a:pPr>
            <a:endParaRPr lang="zh-CN" altLang="en-US"/>
          </a:p>
        </p:txBody>
      </p:sp>
      <p:sp>
        <p:nvSpPr>
          <p:cNvPr id="7" name="Slide Number Placeholder 6"/>
          <p:cNvSpPr>
            <a:spLocks noGrp="1"/>
          </p:cNvSpPr>
          <p:nvPr>
            <p:ph type="sldNum" sz="quarter" idx="12"/>
          </p:nvPr>
        </p:nvSpPr>
        <p:spPr/>
        <p:txBody>
          <a:bodyPr/>
          <a:lstStyle/>
          <a:p>
            <a:pPr>
              <a:defRPr/>
            </a:pPr>
            <a:fld id="{71EE9E1E-3A3B-43C9-B3E4-21FE9F307E52}" type="slidenum">
              <a:rPr lang="zh-CN" altLang="en-US" smtClean="0"/>
              <a:pPr>
                <a:defRPr/>
              </a:pPr>
              <a:t>‹#›</a:t>
            </a:fld>
            <a:endParaRPr lang="zh-CN" altLang="en-US"/>
          </a:p>
        </p:txBody>
      </p:sp>
      <p:cxnSp>
        <p:nvCxnSpPr>
          <p:cNvPr id="31" name="Straight Connector 30"/>
          <p:cNvCxnSpPr/>
          <p:nvPr/>
        </p:nvCxnSpPr>
        <p:spPr>
          <a:xfrm>
            <a:off x="1080961" y="2357704"/>
            <a:ext cx="243151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456587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0" name="Rectangle 9"/>
          <p:cNvSpPr/>
          <p:nvPr/>
        </p:nvSpPr>
        <p:spPr>
          <a:xfrm>
            <a:off x="0" y="1511801"/>
            <a:ext cx="6858000" cy="3059640"/>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p:cNvPicPr>
            <a:picLocks noChangeAspect="1"/>
          </p:cNvPicPr>
          <p:nvPr/>
        </p:nvPicPr>
        <p:blipFill rotWithShape="1">
          <a:blip r:embed="rId20" cstate="print">
            <a:extLst>
              <a:ext uri="{28A0092B-C50C-407E-A947-70E740481C1C}">
                <a14:useLocalDpi xmlns:a14="http://schemas.microsoft.com/office/drawing/2010/main" val="0"/>
              </a:ext>
            </a:extLst>
          </a:blip>
          <a:srcRect l="12500" t="1538" r="12500" b="-1538"/>
          <a:stretch/>
        </p:blipFill>
        <p:spPr>
          <a:xfrm>
            <a:off x="-1" y="4571440"/>
            <a:ext cx="6858001" cy="581045"/>
          </a:xfrm>
          <a:prstGeom prst="rect">
            <a:avLst/>
          </a:prstGeom>
        </p:spPr>
      </p:pic>
      <p:cxnSp>
        <p:nvCxnSpPr>
          <p:cNvPr id="13" name="Straight Connector 12"/>
          <p:cNvCxnSpPr/>
          <p:nvPr/>
        </p:nvCxnSpPr>
        <p:spPr>
          <a:xfrm>
            <a:off x="0" y="4575845"/>
            <a:ext cx="6858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1082619" y="603391"/>
            <a:ext cx="4928507" cy="786926"/>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082619" y="1511800"/>
            <a:ext cx="4928507" cy="258796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4234907" y="247778"/>
            <a:ext cx="1776219" cy="231901"/>
          </a:xfrm>
          <a:prstGeom prst="rect">
            <a:avLst/>
          </a:prstGeom>
        </p:spPr>
        <p:txBody>
          <a:bodyPr vert="horz" lIns="91440" tIns="45720" rIns="91440" bIns="45720" rtlCol="0" anchor="ctr"/>
          <a:lstStyle>
            <a:lvl1pPr algn="r">
              <a:defRPr sz="750">
                <a:solidFill>
                  <a:schemeClr val="tx1">
                    <a:tint val="75000"/>
                  </a:schemeClr>
                </a:solidFill>
              </a:defRPr>
            </a:lvl1pPr>
          </a:lstStyle>
          <a:p>
            <a:pPr>
              <a:defRPr/>
            </a:pPr>
            <a:fld id="{CED5654E-C564-447C-9217-5E9101A41B69}" type="datetimeFigureOut">
              <a:rPr lang="zh-CN" altLang="en-US" smtClean="0"/>
              <a:pPr>
                <a:defRPr/>
              </a:pPr>
              <a:t>2019/12/21</a:t>
            </a:fld>
            <a:endParaRPr lang="zh-CN" altLang="en-US"/>
          </a:p>
        </p:txBody>
      </p:sp>
      <p:sp>
        <p:nvSpPr>
          <p:cNvPr id="5" name="Footer Placeholder 4"/>
          <p:cNvSpPr>
            <a:spLocks noGrp="1"/>
          </p:cNvSpPr>
          <p:nvPr>
            <p:ph type="ftr" sz="quarter" idx="3"/>
          </p:nvPr>
        </p:nvSpPr>
        <p:spPr>
          <a:xfrm>
            <a:off x="1082618" y="246981"/>
            <a:ext cx="3025503" cy="231901"/>
          </a:xfrm>
          <a:prstGeom prst="rect">
            <a:avLst/>
          </a:prstGeom>
        </p:spPr>
        <p:txBody>
          <a:bodyPr vert="horz" lIns="91440" tIns="45720" rIns="91440" bIns="45720" rtlCol="0" anchor="ctr"/>
          <a:lstStyle>
            <a:lvl1pPr algn="l">
              <a:defRPr sz="750">
                <a:solidFill>
                  <a:schemeClr val="tx1">
                    <a:tint val="75000"/>
                  </a:schemeClr>
                </a:solidFill>
              </a:defRPr>
            </a:lvl1pPr>
          </a:lstStyle>
          <a:p>
            <a:pPr>
              <a:defRPr/>
            </a:pPr>
            <a:endParaRPr lang="zh-CN" altLang="en-US"/>
          </a:p>
        </p:txBody>
      </p:sp>
      <p:sp>
        <p:nvSpPr>
          <p:cNvPr id="6" name="Slide Number Placeholder 5"/>
          <p:cNvSpPr>
            <a:spLocks noGrp="1"/>
          </p:cNvSpPr>
          <p:nvPr>
            <p:ph type="sldNum" sz="quarter" idx="4"/>
          </p:nvPr>
        </p:nvSpPr>
        <p:spPr>
          <a:xfrm>
            <a:off x="365794" y="599230"/>
            <a:ext cx="596810" cy="377684"/>
          </a:xfrm>
          <a:prstGeom prst="rect">
            <a:avLst/>
          </a:prstGeom>
        </p:spPr>
        <p:txBody>
          <a:bodyPr vert="horz" lIns="91440" tIns="45720" rIns="91440" bIns="45720" rtlCol="0" anchor="t"/>
          <a:lstStyle>
            <a:lvl1pPr algn="r">
              <a:defRPr sz="2100">
                <a:solidFill>
                  <a:schemeClr val="accent1"/>
                </a:solidFill>
              </a:defRPr>
            </a:lvl1pPr>
          </a:lstStyle>
          <a:p>
            <a:pPr>
              <a:defRPr/>
            </a:pPr>
            <a:fld id="{71EE9E1E-3A3B-43C9-B3E4-21FE9F307E52}" type="slidenum">
              <a:rPr lang="zh-CN" altLang="en-US" smtClean="0"/>
              <a:pPr>
                <a:defRPr/>
              </a:pPr>
              <a:t>‹#›</a:t>
            </a:fld>
            <a:endParaRPr lang="zh-CN" altLang="en-US"/>
          </a:p>
        </p:txBody>
      </p:sp>
    </p:spTree>
    <p:extLst>
      <p:ext uri="{BB962C8B-B14F-4D97-AF65-F5344CB8AC3E}">
        <p14:creationId xmlns:p14="http://schemas.microsoft.com/office/powerpoint/2010/main" val="2255753928"/>
      </p:ext>
    </p:extLst>
  </p:cSld>
  <p:clrMap bg1="lt1" tx1="dk1" bg2="lt2" tx2="dk2" accent1="accent1" accent2="accent2" accent3="accent3" accent4="accent4" accent5="accent5" accent6="accent6" hlink="hlink" folHlink="folHlink"/>
  <p:sldLayoutIdLst>
    <p:sldLayoutId id="2147483875" r:id="rId1"/>
    <p:sldLayoutId id="2147483876" r:id="rId2"/>
    <p:sldLayoutId id="2147483877" r:id="rId3"/>
    <p:sldLayoutId id="2147483878" r:id="rId4"/>
    <p:sldLayoutId id="2147483879" r:id="rId5"/>
    <p:sldLayoutId id="2147483880" r:id="rId6"/>
    <p:sldLayoutId id="2147483881" r:id="rId7"/>
    <p:sldLayoutId id="2147483882" r:id="rId8"/>
    <p:sldLayoutId id="2147483883" r:id="rId9"/>
    <p:sldLayoutId id="2147483884" r:id="rId10"/>
    <p:sldLayoutId id="2147483885" r:id="rId11"/>
    <p:sldLayoutId id="2147483886" r:id="rId12"/>
    <p:sldLayoutId id="2147483692" r:id="rId13"/>
    <p:sldLayoutId id="2147483693" r:id="rId14"/>
    <p:sldLayoutId id="2147483694" r:id="rId15"/>
    <p:sldLayoutId id="2147483695" r:id="rId16"/>
    <p:sldLayoutId id="2147483696" r:id="rId17"/>
    <p:sldLayoutId id="2147483697" r:id="rId18"/>
  </p:sldLayoutIdLst>
  <p:txStyles>
    <p:titleStyle>
      <a:lvl1pPr algn="l" defTabSz="514350" rtl="0" eaLnBrk="1" latinLnBrk="0" hangingPunct="1">
        <a:lnSpc>
          <a:spcPct val="90000"/>
        </a:lnSpc>
        <a:spcBef>
          <a:spcPct val="0"/>
        </a:spcBef>
        <a:buNone/>
        <a:defRPr sz="2400" b="0" i="0" kern="1200" cap="all">
          <a:solidFill>
            <a:schemeClr val="tx1"/>
          </a:solidFill>
          <a:effectLst/>
          <a:latin typeface="+mj-lt"/>
          <a:ea typeface="+mj-ea"/>
          <a:cs typeface="+mj-cs"/>
        </a:defRPr>
      </a:lvl1pPr>
    </p:titleStyle>
    <p:bodyStyle>
      <a:lvl1pPr marL="171450" indent="-171450" algn="l" defTabSz="514350" rtl="0" eaLnBrk="1" latinLnBrk="0" hangingPunct="1">
        <a:lnSpc>
          <a:spcPct val="120000"/>
        </a:lnSpc>
        <a:spcBef>
          <a:spcPts val="750"/>
        </a:spcBef>
        <a:buClr>
          <a:schemeClr val="accent1"/>
        </a:buClr>
        <a:buSzPct val="100000"/>
        <a:buFont typeface="Arial" panose="020B0604020202020204" pitchFamily="34" charset="0"/>
        <a:buChar char="•"/>
        <a:defRPr sz="1500" kern="1200" cap="none">
          <a:solidFill>
            <a:schemeClr val="tx1"/>
          </a:solidFill>
          <a:effectLst/>
          <a:latin typeface="+mn-lt"/>
          <a:ea typeface="+mn-ea"/>
          <a:cs typeface="+mn-cs"/>
        </a:defRPr>
      </a:lvl1pPr>
      <a:lvl2pPr marL="514350" indent="-171450" algn="l" defTabSz="514350" rtl="0" eaLnBrk="1" latinLnBrk="0" hangingPunct="1">
        <a:lnSpc>
          <a:spcPct val="120000"/>
        </a:lnSpc>
        <a:spcBef>
          <a:spcPts val="375"/>
        </a:spcBef>
        <a:buClr>
          <a:schemeClr val="accent1"/>
        </a:buClr>
        <a:buSzPct val="100000"/>
        <a:buFont typeface="Arial" panose="020B0604020202020204" pitchFamily="34" charset="0"/>
        <a:buChar char="•"/>
        <a:defRPr sz="1200" kern="1200" cap="none" baseline="0">
          <a:solidFill>
            <a:schemeClr val="tx1"/>
          </a:solidFill>
          <a:effectLst/>
          <a:latin typeface="+mn-lt"/>
          <a:ea typeface="+mn-ea"/>
          <a:cs typeface="+mn-cs"/>
        </a:defRPr>
      </a:lvl2pPr>
      <a:lvl3pPr marL="857250" indent="-171450" algn="l" defTabSz="514350" rtl="0" eaLnBrk="1" latinLnBrk="0" hangingPunct="1">
        <a:lnSpc>
          <a:spcPct val="120000"/>
        </a:lnSpc>
        <a:spcBef>
          <a:spcPts val="375"/>
        </a:spcBef>
        <a:buClr>
          <a:schemeClr val="accent1"/>
        </a:buClr>
        <a:buSzPct val="100000"/>
        <a:buFont typeface="Arial" panose="020B0604020202020204" pitchFamily="34" charset="0"/>
        <a:buChar char="•"/>
        <a:defRPr sz="1200" kern="1200" cap="none">
          <a:solidFill>
            <a:schemeClr val="tx1"/>
          </a:solidFill>
          <a:effectLst/>
          <a:latin typeface="+mn-lt"/>
          <a:ea typeface="+mn-ea"/>
          <a:cs typeface="+mn-cs"/>
        </a:defRPr>
      </a:lvl3pPr>
      <a:lvl4pPr marL="1200150" indent="-171450" algn="l" defTabSz="514350" rtl="0" eaLnBrk="1" latinLnBrk="0" hangingPunct="1">
        <a:lnSpc>
          <a:spcPct val="120000"/>
        </a:lnSpc>
        <a:spcBef>
          <a:spcPts val="375"/>
        </a:spcBef>
        <a:buClr>
          <a:schemeClr val="accent1"/>
        </a:buClr>
        <a:buSzPct val="100000"/>
        <a:buFont typeface="Arial" panose="020B0604020202020204" pitchFamily="34" charset="0"/>
        <a:buChar char="•"/>
        <a:defRPr sz="1050" kern="1200" cap="none" baseline="0">
          <a:solidFill>
            <a:schemeClr val="tx1"/>
          </a:solidFill>
          <a:effectLst/>
          <a:latin typeface="+mn-lt"/>
          <a:ea typeface="+mn-ea"/>
          <a:cs typeface="+mn-cs"/>
        </a:defRPr>
      </a:lvl4pPr>
      <a:lvl5pPr marL="1543050" indent="-171450" algn="l" defTabSz="514350" rtl="0" eaLnBrk="1" latinLnBrk="0" hangingPunct="1">
        <a:lnSpc>
          <a:spcPct val="120000"/>
        </a:lnSpc>
        <a:spcBef>
          <a:spcPts val="375"/>
        </a:spcBef>
        <a:buClr>
          <a:schemeClr val="accent1"/>
        </a:buClr>
        <a:buSzPct val="100000"/>
        <a:buFont typeface="Arial" panose="020B0604020202020204" pitchFamily="34" charset="0"/>
        <a:buChar char="•"/>
        <a:defRPr sz="900" kern="1200" cap="none">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9pPr>
    </p:bodyStyle>
    <p:other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image" Target="../media/image10.svg"/><Relationship Id="rId13" Type="http://schemas.openxmlformats.org/officeDocument/2006/relationships/image" Target="../media/image15.pn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sv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8.sv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 Id="rId14" Type="http://schemas.openxmlformats.org/officeDocument/2006/relationships/image" Target="../media/image16.svg"/></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7" name="文本框 26"/>
          <p:cNvSpPr txBox="1"/>
          <p:nvPr/>
        </p:nvSpPr>
        <p:spPr>
          <a:xfrm>
            <a:off x="477837" y="1510170"/>
            <a:ext cx="5902325" cy="646331"/>
          </a:xfrm>
          <a:prstGeom prst="rect">
            <a:avLst/>
          </a:prstGeom>
          <a:noFill/>
        </p:spPr>
        <p:txBody>
          <a:bodyPr>
            <a:spAutoFit/>
          </a:bodyPr>
          <a:lstStyle/>
          <a:p>
            <a:pPr algn="ctr" eaLnBrk="1" fontAlgn="auto" hangingPunct="1">
              <a:spcBef>
                <a:spcPts val="0"/>
              </a:spcBef>
              <a:spcAft>
                <a:spcPts val="0"/>
              </a:spcAft>
              <a:defRPr/>
            </a:pPr>
            <a:r>
              <a:rPr lang="zh-CN" altLang="en-US" sz="3600" b="1" dirty="0">
                <a:solidFill>
                  <a:schemeClr val="tx1">
                    <a:lumMod val="85000"/>
                    <a:lumOff val="15000"/>
                  </a:schemeClr>
                </a:solidFill>
                <a:latin typeface="+mn-ea"/>
                <a:ea typeface="+mn-ea"/>
              </a:rPr>
              <a:t>开题答辩报告</a:t>
            </a:r>
          </a:p>
        </p:txBody>
      </p:sp>
      <p:sp>
        <p:nvSpPr>
          <p:cNvPr id="32" name="文本框 31"/>
          <p:cNvSpPr txBox="1"/>
          <p:nvPr/>
        </p:nvSpPr>
        <p:spPr>
          <a:xfrm>
            <a:off x="566736" y="2387084"/>
            <a:ext cx="5724525" cy="369332"/>
          </a:xfrm>
          <a:prstGeom prst="rect">
            <a:avLst/>
          </a:prstGeom>
          <a:noFill/>
        </p:spPr>
        <p:txBody>
          <a:bodyPr>
            <a:spAutoFit/>
          </a:bodyPr>
          <a:lstStyle/>
          <a:p>
            <a:r>
              <a:rPr lang="zh-CN" altLang="zh-CN" dirty="0"/>
              <a:t>边缘计算环境下面向关系依赖型任务的资源</a:t>
            </a:r>
            <a:r>
              <a:rPr lang="zh-CN" altLang="en-US" dirty="0"/>
              <a:t>管理</a:t>
            </a:r>
            <a:r>
              <a:rPr lang="zh-CN" altLang="zh-CN" dirty="0"/>
              <a:t>研究</a:t>
            </a:r>
          </a:p>
        </p:txBody>
      </p:sp>
      <p:sp>
        <p:nvSpPr>
          <p:cNvPr id="3" name="矩形 2"/>
          <p:cNvSpPr/>
          <p:nvPr/>
        </p:nvSpPr>
        <p:spPr>
          <a:xfrm>
            <a:off x="-1143001" y="4738687"/>
            <a:ext cx="9144000" cy="404813"/>
          </a:xfrm>
          <a:custGeom>
            <a:avLst/>
            <a:gdLst>
              <a:gd name="connsiteX0" fmla="*/ 0 w 9144000"/>
              <a:gd name="connsiteY0" fmla="*/ 0 h 216000"/>
              <a:gd name="connsiteX1" fmla="*/ 9144000 w 9144000"/>
              <a:gd name="connsiteY1" fmla="*/ 0 h 216000"/>
              <a:gd name="connsiteX2" fmla="*/ 9144000 w 9144000"/>
              <a:gd name="connsiteY2" fmla="*/ 216000 h 216000"/>
              <a:gd name="connsiteX3" fmla="*/ 0 w 9144000"/>
              <a:gd name="connsiteY3" fmla="*/ 216000 h 216000"/>
              <a:gd name="connsiteX4" fmla="*/ 0 w 9144000"/>
              <a:gd name="connsiteY4" fmla="*/ 0 h 216000"/>
              <a:gd name="connsiteX0" fmla="*/ 0 w 9144000"/>
              <a:gd name="connsiteY0" fmla="*/ 113792 h 329792"/>
              <a:gd name="connsiteX1" fmla="*/ 9144000 w 9144000"/>
              <a:gd name="connsiteY1" fmla="*/ 113792 h 329792"/>
              <a:gd name="connsiteX2" fmla="*/ 9144000 w 9144000"/>
              <a:gd name="connsiteY2" fmla="*/ 329792 h 329792"/>
              <a:gd name="connsiteX3" fmla="*/ 0 w 9144000"/>
              <a:gd name="connsiteY3" fmla="*/ 329792 h 329792"/>
              <a:gd name="connsiteX4" fmla="*/ 0 w 9144000"/>
              <a:gd name="connsiteY4" fmla="*/ 113792 h 329792"/>
              <a:gd name="connsiteX0" fmla="*/ 0 w 9144000"/>
              <a:gd name="connsiteY0" fmla="*/ 165719 h 381719"/>
              <a:gd name="connsiteX1" fmla="*/ 9144000 w 9144000"/>
              <a:gd name="connsiteY1" fmla="*/ 165719 h 381719"/>
              <a:gd name="connsiteX2" fmla="*/ 9144000 w 9144000"/>
              <a:gd name="connsiteY2" fmla="*/ 381719 h 381719"/>
              <a:gd name="connsiteX3" fmla="*/ 0 w 9144000"/>
              <a:gd name="connsiteY3" fmla="*/ 381719 h 381719"/>
              <a:gd name="connsiteX4" fmla="*/ 0 w 9144000"/>
              <a:gd name="connsiteY4" fmla="*/ 165719 h 381719"/>
              <a:gd name="connsiteX0" fmla="*/ 0 w 9144000"/>
              <a:gd name="connsiteY0" fmla="*/ 132628 h 348628"/>
              <a:gd name="connsiteX1" fmla="*/ 9144000 w 9144000"/>
              <a:gd name="connsiteY1" fmla="*/ 132628 h 348628"/>
              <a:gd name="connsiteX2" fmla="*/ 9144000 w 9144000"/>
              <a:gd name="connsiteY2" fmla="*/ 348628 h 348628"/>
              <a:gd name="connsiteX3" fmla="*/ 0 w 9144000"/>
              <a:gd name="connsiteY3" fmla="*/ 348628 h 348628"/>
              <a:gd name="connsiteX4" fmla="*/ 0 w 9144000"/>
              <a:gd name="connsiteY4" fmla="*/ 132628 h 348628"/>
              <a:gd name="connsiteX0" fmla="*/ 0 w 9144000"/>
              <a:gd name="connsiteY0" fmla="*/ 119048 h 335048"/>
              <a:gd name="connsiteX1" fmla="*/ 9144000 w 9144000"/>
              <a:gd name="connsiteY1" fmla="*/ 119048 h 335048"/>
              <a:gd name="connsiteX2" fmla="*/ 9144000 w 9144000"/>
              <a:gd name="connsiteY2" fmla="*/ 335048 h 335048"/>
              <a:gd name="connsiteX3" fmla="*/ 0 w 9144000"/>
              <a:gd name="connsiteY3" fmla="*/ 335048 h 335048"/>
              <a:gd name="connsiteX4" fmla="*/ 0 w 9144000"/>
              <a:gd name="connsiteY4" fmla="*/ 119048 h 335048"/>
              <a:gd name="connsiteX0" fmla="*/ 0 w 9144000"/>
              <a:gd name="connsiteY0" fmla="*/ 158633 h 374633"/>
              <a:gd name="connsiteX1" fmla="*/ 9144000 w 9144000"/>
              <a:gd name="connsiteY1" fmla="*/ 158633 h 374633"/>
              <a:gd name="connsiteX2" fmla="*/ 9144000 w 9144000"/>
              <a:gd name="connsiteY2" fmla="*/ 374633 h 374633"/>
              <a:gd name="connsiteX3" fmla="*/ 0 w 9144000"/>
              <a:gd name="connsiteY3" fmla="*/ 374633 h 374633"/>
              <a:gd name="connsiteX4" fmla="*/ 0 w 9144000"/>
              <a:gd name="connsiteY4" fmla="*/ 158633 h 374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374633">
                <a:moveTo>
                  <a:pt x="0" y="158633"/>
                </a:moveTo>
                <a:cubicBezTo>
                  <a:pt x="4165456" y="-109488"/>
                  <a:pt x="5852160" y="12329"/>
                  <a:pt x="9144000" y="158633"/>
                </a:cubicBezTo>
                <a:lnTo>
                  <a:pt x="9144000" y="374633"/>
                </a:lnTo>
                <a:lnTo>
                  <a:pt x="0" y="374633"/>
                </a:lnTo>
                <a:lnTo>
                  <a:pt x="0" y="158633"/>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pic>
        <p:nvPicPr>
          <p:cNvPr id="11" name="La Partida - 小提琴吉他和长笛合奏.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6937" y="-483614"/>
            <a:ext cx="468000" cy="468000"/>
          </a:xfrm>
          <a:prstGeom prst="rect">
            <a:avLst/>
          </a:prstGeom>
        </p:spPr>
      </p:pic>
      <p:sp>
        <p:nvSpPr>
          <p:cNvPr id="12" name="文本框 1"/>
          <p:cNvSpPr txBox="1"/>
          <p:nvPr/>
        </p:nvSpPr>
        <p:spPr>
          <a:xfrm>
            <a:off x="1692767" y="3294166"/>
            <a:ext cx="1565454" cy="300038"/>
          </a:xfrm>
          <a:prstGeom prst="rect">
            <a:avLst/>
          </a:prstGeom>
          <a:noFill/>
        </p:spPr>
        <p:txBody>
          <a:bodyPr wrap="square">
            <a:spAutoFit/>
          </a:bodyPr>
          <a:lstStyle/>
          <a:p>
            <a:pPr algn="ctr" eaLnBrk="1" fontAlgn="auto" hangingPunct="1">
              <a:spcBef>
                <a:spcPts val="0"/>
              </a:spcBef>
              <a:spcAft>
                <a:spcPts val="0"/>
              </a:spcAft>
              <a:defRPr/>
            </a:pPr>
            <a:r>
              <a:rPr lang="zh-CN" altLang="en-US" sz="1350" dirty="0">
                <a:latin typeface="+mn-lt"/>
                <a:ea typeface="+mn-ea"/>
              </a:rPr>
              <a:t>答辩</a:t>
            </a:r>
            <a:r>
              <a:rPr lang="zh-CN" altLang="en-US" sz="1350" dirty="0"/>
              <a:t>人</a:t>
            </a:r>
            <a:r>
              <a:rPr lang="zh-CN" altLang="en-US" sz="1350" dirty="0">
                <a:latin typeface="+mn-lt"/>
                <a:ea typeface="+mn-ea"/>
              </a:rPr>
              <a:t>：</a:t>
            </a:r>
            <a:r>
              <a:rPr lang="zh-CN" altLang="en-US" sz="1350" dirty="0"/>
              <a:t>胡君韬</a:t>
            </a:r>
            <a:endParaRPr lang="zh-CN" altLang="en-US" sz="1350" dirty="0">
              <a:latin typeface="+mn-lt"/>
              <a:ea typeface="+mn-ea"/>
            </a:endParaRPr>
          </a:p>
        </p:txBody>
      </p:sp>
      <p:sp>
        <p:nvSpPr>
          <p:cNvPr id="13" name="文本框 32"/>
          <p:cNvSpPr txBox="1"/>
          <p:nvPr/>
        </p:nvSpPr>
        <p:spPr>
          <a:xfrm>
            <a:off x="3439630" y="3300939"/>
            <a:ext cx="1565454" cy="300082"/>
          </a:xfrm>
          <a:prstGeom prst="rect">
            <a:avLst/>
          </a:prstGeom>
          <a:noFill/>
        </p:spPr>
        <p:txBody>
          <a:bodyPr wrap="square">
            <a:spAutoFit/>
          </a:bodyPr>
          <a:lstStyle/>
          <a:p>
            <a:pPr algn="ctr" eaLnBrk="1" fontAlgn="auto" hangingPunct="1">
              <a:spcBef>
                <a:spcPts val="0"/>
              </a:spcBef>
              <a:spcAft>
                <a:spcPts val="0"/>
              </a:spcAft>
              <a:defRPr/>
            </a:pPr>
            <a:r>
              <a:rPr lang="zh-CN" altLang="en-US" sz="1350" dirty="0"/>
              <a:t>导师</a:t>
            </a:r>
            <a:r>
              <a:rPr lang="zh-CN" altLang="en-US" sz="1350" dirty="0">
                <a:latin typeface="+mn-lt"/>
                <a:ea typeface="+mn-ea"/>
              </a:rPr>
              <a:t>：</a:t>
            </a:r>
            <a:r>
              <a:rPr lang="zh-CN" altLang="en-US" sz="1350" dirty="0"/>
              <a:t>方娟</a:t>
            </a:r>
            <a:endParaRPr lang="zh-CN" altLang="en-US" sz="1350" dirty="0">
              <a:latin typeface="+mn-lt"/>
              <a:ea typeface="+mn-ea"/>
            </a:endParaRPr>
          </a:p>
        </p:txBody>
      </p:sp>
      <p:sp>
        <p:nvSpPr>
          <p:cNvPr id="4" name="矩形 3"/>
          <p:cNvSpPr/>
          <p:nvPr/>
        </p:nvSpPr>
        <p:spPr>
          <a:xfrm>
            <a:off x="1686243" y="3294166"/>
            <a:ext cx="1576086" cy="300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22BDE729-7F64-44BE-8FD1-BF5D4706BBD8}"/>
              </a:ext>
            </a:extLst>
          </p:cNvPr>
          <p:cNvSpPr/>
          <p:nvPr/>
        </p:nvSpPr>
        <p:spPr>
          <a:xfrm>
            <a:off x="3428998" y="3294166"/>
            <a:ext cx="1576086" cy="300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with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remove" display="0">
                  <p:stCondLst>
                    <p:cond delay="indefinite"/>
                  </p:stCondLst>
                  <p:endCondLst>
                    <p:cond evt="onStopAudio" delay="0">
                      <p:tgtEl>
                        <p:sldTgt/>
                      </p:tgtEl>
                    </p:cond>
                  </p:endCondLst>
                </p:cTn>
                <p:tgtEl>
                  <p:spTgt spid="1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DB209A0E-0C2F-4781-B0B3-332291C823EC}"/>
              </a:ext>
            </a:extLst>
          </p:cNvPr>
          <p:cNvSpPr/>
          <p:nvPr/>
        </p:nvSpPr>
        <p:spPr>
          <a:xfrm>
            <a:off x="128676" y="198485"/>
            <a:ext cx="4830186" cy="461665"/>
          </a:xfrm>
          <a:prstGeom prst="rect">
            <a:avLst/>
          </a:prstGeom>
          <a:noFill/>
        </p:spPr>
        <p:txBody>
          <a:bodyPr wrap="square" lIns="91440" tIns="45720" rIns="91440" bIns="45720">
            <a:spAutoFit/>
          </a:bodyPr>
          <a:lstStyle/>
          <a:p>
            <a:r>
              <a:rPr lang="zh-CN" altLang="en-US" sz="2400" b="1" dirty="0">
                <a:ln w="10160">
                  <a:noFill/>
                  <a:prstDash val="solid"/>
                </a:ln>
                <a:solidFill>
                  <a:srgbClr val="4C6E7A"/>
                </a:solidFill>
              </a:rPr>
              <a:t>面向任务依赖关系的资源分配策略</a:t>
            </a:r>
            <a:endParaRPr lang="zh-CN" altLang="en-US" sz="2400" b="1" cap="none" spc="0" dirty="0">
              <a:ln w="10160">
                <a:noFill/>
                <a:prstDash val="solid"/>
              </a:ln>
              <a:solidFill>
                <a:srgbClr val="4C6E7A"/>
              </a:solidFill>
            </a:endParaRPr>
          </a:p>
        </p:txBody>
      </p:sp>
      <p:sp>
        <p:nvSpPr>
          <p:cNvPr id="3" name="矩形 2">
            <a:extLst>
              <a:ext uri="{FF2B5EF4-FFF2-40B4-BE49-F238E27FC236}">
                <a16:creationId xmlns:a16="http://schemas.microsoft.com/office/drawing/2014/main" id="{2A4D3BD1-E1F6-4C27-BFCA-9057E85F269F}"/>
              </a:ext>
            </a:extLst>
          </p:cNvPr>
          <p:cNvSpPr/>
          <p:nvPr/>
        </p:nvSpPr>
        <p:spPr>
          <a:xfrm>
            <a:off x="128676" y="2571750"/>
            <a:ext cx="5123262" cy="461665"/>
          </a:xfrm>
          <a:prstGeom prst="rect">
            <a:avLst/>
          </a:prstGeom>
          <a:noFill/>
        </p:spPr>
        <p:txBody>
          <a:bodyPr wrap="square" lIns="91440" tIns="45720" rIns="91440" bIns="45720">
            <a:spAutoFit/>
          </a:bodyPr>
          <a:lstStyle/>
          <a:p>
            <a:r>
              <a:rPr lang="zh-CN" altLang="en-US" sz="2400" b="1" dirty="0">
                <a:ln w="10160">
                  <a:noFill/>
                  <a:prstDash val="solid"/>
                </a:ln>
                <a:solidFill>
                  <a:srgbClr val="4C6E7A"/>
                </a:solidFill>
              </a:rPr>
              <a:t>面向子任务最长路径的任务调度机制</a:t>
            </a:r>
            <a:endParaRPr lang="zh-CN" altLang="en-US" sz="2400" b="1" cap="none" spc="0" dirty="0">
              <a:ln w="10160">
                <a:noFill/>
                <a:prstDash val="solid"/>
              </a:ln>
              <a:solidFill>
                <a:srgbClr val="4C6E7A"/>
              </a:solidFill>
            </a:endParaRPr>
          </a:p>
        </p:txBody>
      </p:sp>
      <p:sp>
        <p:nvSpPr>
          <p:cNvPr id="6" name="矩形: 圆角 5">
            <a:extLst>
              <a:ext uri="{FF2B5EF4-FFF2-40B4-BE49-F238E27FC236}">
                <a16:creationId xmlns:a16="http://schemas.microsoft.com/office/drawing/2014/main" id="{05F2A5CA-1AAB-4A85-B145-6F1846BE650B}"/>
              </a:ext>
            </a:extLst>
          </p:cNvPr>
          <p:cNvSpPr/>
          <p:nvPr/>
        </p:nvSpPr>
        <p:spPr>
          <a:xfrm>
            <a:off x="366207" y="859414"/>
            <a:ext cx="841270" cy="388897"/>
          </a:xfrm>
          <a:prstGeom prst="roundRect">
            <a:avLst/>
          </a:prstGeom>
          <a:solidFill>
            <a:schemeClr val="accent6">
              <a:lumMod val="60000"/>
              <a:lumOff val="40000"/>
            </a:schemeClr>
          </a:solidFill>
          <a:ln>
            <a:solidFill>
              <a:srgbClr val="4C6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rPr>
              <a:t>子任务</a:t>
            </a:r>
            <a:r>
              <a:rPr lang="en-US" altLang="zh-CN" sz="1400" i="1" dirty="0" err="1">
                <a:solidFill>
                  <a:schemeClr val="tx1"/>
                </a:solidFill>
              </a:rPr>
              <a:t>i</a:t>
            </a:r>
            <a:endParaRPr lang="zh-CN" altLang="en-US" sz="1400" i="1" dirty="0">
              <a:solidFill>
                <a:schemeClr val="tx1"/>
              </a:solidFill>
            </a:endParaRPr>
          </a:p>
        </p:txBody>
      </p:sp>
      <p:sp>
        <p:nvSpPr>
          <p:cNvPr id="7" name="矩形: 圆角 6">
            <a:extLst>
              <a:ext uri="{FF2B5EF4-FFF2-40B4-BE49-F238E27FC236}">
                <a16:creationId xmlns:a16="http://schemas.microsoft.com/office/drawing/2014/main" id="{238CA05C-AB9C-4868-B216-911951321087}"/>
              </a:ext>
            </a:extLst>
          </p:cNvPr>
          <p:cNvSpPr/>
          <p:nvPr/>
        </p:nvSpPr>
        <p:spPr>
          <a:xfrm>
            <a:off x="366207" y="1352137"/>
            <a:ext cx="841270" cy="388897"/>
          </a:xfrm>
          <a:prstGeom prst="roundRect">
            <a:avLst/>
          </a:prstGeom>
          <a:solidFill>
            <a:schemeClr val="accent6">
              <a:lumMod val="60000"/>
              <a:lumOff val="40000"/>
            </a:schemeClr>
          </a:solidFill>
          <a:ln>
            <a:solidFill>
              <a:srgbClr val="4C6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rPr>
              <a:t>子任务</a:t>
            </a:r>
            <a:r>
              <a:rPr lang="en-US" altLang="zh-CN" sz="1400" i="1" dirty="0">
                <a:solidFill>
                  <a:schemeClr val="tx1"/>
                </a:solidFill>
              </a:rPr>
              <a:t>j</a:t>
            </a:r>
            <a:endParaRPr lang="zh-CN" altLang="en-US" sz="1400" i="1" dirty="0">
              <a:solidFill>
                <a:schemeClr val="tx1"/>
              </a:solidFill>
            </a:endParaRPr>
          </a:p>
        </p:txBody>
      </p:sp>
      <p:sp>
        <p:nvSpPr>
          <p:cNvPr id="8" name="矩形: 圆角 7">
            <a:extLst>
              <a:ext uri="{FF2B5EF4-FFF2-40B4-BE49-F238E27FC236}">
                <a16:creationId xmlns:a16="http://schemas.microsoft.com/office/drawing/2014/main" id="{E9C2FB44-E28B-4584-950E-278AA4828FA8}"/>
              </a:ext>
            </a:extLst>
          </p:cNvPr>
          <p:cNvSpPr/>
          <p:nvPr/>
        </p:nvSpPr>
        <p:spPr>
          <a:xfrm>
            <a:off x="366207" y="1844860"/>
            <a:ext cx="841270" cy="388897"/>
          </a:xfrm>
          <a:prstGeom prst="roundRect">
            <a:avLst/>
          </a:prstGeom>
          <a:solidFill>
            <a:schemeClr val="accent6">
              <a:lumMod val="60000"/>
              <a:lumOff val="40000"/>
            </a:schemeClr>
          </a:solidFill>
          <a:ln>
            <a:solidFill>
              <a:srgbClr val="4C6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rPr>
              <a:t>子任务</a:t>
            </a:r>
            <a:r>
              <a:rPr lang="en-US" altLang="zh-CN" sz="1400" i="1" dirty="0">
                <a:solidFill>
                  <a:schemeClr val="tx1"/>
                </a:solidFill>
              </a:rPr>
              <a:t>k</a:t>
            </a:r>
            <a:endParaRPr lang="zh-CN" altLang="en-US" sz="1400" i="1" dirty="0">
              <a:solidFill>
                <a:schemeClr val="tx1"/>
              </a:solidFill>
            </a:endParaRPr>
          </a:p>
        </p:txBody>
      </p:sp>
      <p:sp>
        <p:nvSpPr>
          <p:cNvPr id="9" name="矩形: 圆角 8">
            <a:extLst>
              <a:ext uri="{FF2B5EF4-FFF2-40B4-BE49-F238E27FC236}">
                <a16:creationId xmlns:a16="http://schemas.microsoft.com/office/drawing/2014/main" id="{04D1ECD5-4959-4230-8B06-574ED724ABFE}"/>
              </a:ext>
            </a:extLst>
          </p:cNvPr>
          <p:cNvSpPr/>
          <p:nvPr/>
        </p:nvSpPr>
        <p:spPr>
          <a:xfrm>
            <a:off x="2905718" y="855234"/>
            <a:ext cx="1080128" cy="388897"/>
          </a:xfrm>
          <a:prstGeom prst="roundRect">
            <a:avLst/>
          </a:prstGeom>
          <a:solidFill>
            <a:schemeClr val="accent6">
              <a:lumMod val="60000"/>
              <a:lumOff val="40000"/>
            </a:schemeClr>
          </a:solidFill>
          <a:ln>
            <a:solidFill>
              <a:srgbClr val="4C6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rPr>
              <a:t>计算资源</a:t>
            </a:r>
            <a:r>
              <a:rPr lang="en-US" altLang="zh-CN" sz="1400" i="1" dirty="0">
                <a:solidFill>
                  <a:schemeClr val="tx1"/>
                </a:solidFill>
              </a:rPr>
              <a:t>p</a:t>
            </a:r>
            <a:endParaRPr lang="zh-CN" altLang="en-US" sz="1400" i="1" dirty="0">
              <a:solidFill>
                <a:schemeClr val="tx1"/>
              </a:solidFill>
            </a:endParaRPr>
          </a:p>
        </p:txBody>
      </p:sp>
      <p:sp>
        <p:nvSpPr>
          <p:cNvPr id="10" name="矩形: 圆角 9">
            <a:extLst>
              <a:ext uri="{FF2B5EF4-FFF2-40B4-BE49-F238E27FC236}">
                <a16:creationId xmlns:a16="http://schemas.microsoft.com/office/drawing/2014/main" id="{9CB62370-4F9D-404D-AEA9-3DC2550C0313}"/>
              </a:ext>
            </a:extLst>
          </p:cNvPr>
          <p:cNvSpPr/>
          <p:nvPr/>
        </p:nvSpPr>
        <p:spPr>
          <a:xfrm>
            <a:off x="2905718" y="1352137"/>
            <a:ext cx="1080128" cy="388897"/>
          </a:xfrm>
          <a:prstGeom prst="roundRect">
            <a:avLst/>
          </a:prstGeom>
          <a:solidFill>
            <a:schemeClr val="accent6">
              <a:lumMod val="60000"/>
              <a:lumOff val="40000"/>
            </a:schemeClr>
          </a:solidFill>
          <a:ln>
            <a:solidFill>
              <a:srgbClr val="4C6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rPr>
              <a:t>计算资源</a:t>
            </a:r>
            <a:r>
              <a:rPr lang="en-US" altLang="zh-CN" sz="1400" i="1" dirty="0">
                <a:solidFill>
                  <a:schemeClr val="tx1"/>
                </a:solidFill>
              </a:rPr>
              <a:t>q</a:t>
            </a:r>
            <a:endParaRPr lang="zh-CN" altLang="en-US" sz="1400" i="1" dirty="0">
              <a:solidFill>
                <a:schemeClr val="tx1"/>
              </a:solidFill>
            </a:endParaRPr>
          </a:p>
        </p:txBody>
      </p:sp>
      <p:sp>
        <p:nvSpPr>
          <p:cNvPr id="11" name="矩形: 圆角 10">
            <a:extLst>
              <a:ext uri="{FF2B5EF4-FFF2-40B4-BE49-F238E27FC236}">
                <a16:creationId xmlns:a16="http://schemas.microsoft.com/office/drawing/2014/main" id="{502A62C3-3607-49A7-9456-2FCA3408EF9D}"/>
              </a:ext>
            </a:extLst>
          </p:cNvPr>
          <p:cNvSpPr/>
          <p:nvPr/>
        </p:nvSpPr>
        <p:spPr>
          <a:xfrm>
            <a:off x="2905718" y="1844860"/>
            <a:ext cx="1080128" cy="388897"/>
          </a:xfrm>
          <a:prstGeom prst="roundRect">
            <a:avLst/>
          </a:prstGeom>
          <a:solidFill>
            <a:schemeClr val="accent6">
              <a:lumMod val="60000"/>
              <a:lumOff val="40000"/>
            </a:schemeClr>
          </a:solidFill>
          <a:ln>
            <a:solidFill>
              <a:srgbClr val="4C6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rPr>
              <a:t>计算资源</a:t>
            </a:r>
            <a:r>
              <a:rPr lang="en-US" altLang="zh-CN" sz="1400" i="1" dirty="0">
                <a:solidFill>
                  <a:schemeClr val="tx1"/>
                </a:solidFill>
              </a:rPr>
              <a:t>w</a:t>
            </a:r>
            <a:endParaRPr lang="zh-CN" altLang="en-US" sz="1400" i="1" dirty="0">
              <a:solidFill>
                <a:schemeClr val="tx1"/>
              </a:solidFill>
            </a:endParaRPr>
          </a:p>
        </p:txBody>
      </p:sp>
      <p:sp>
        <p:nvSpPr>
          <p:cNvPr id="12" name="矩形: 圆角 11">
            <a:extLst>
              <a:ext uri="{FF2B5EF4-FFF2-40B4-BE49-F238E27FC236}">
                <a16:creationId xmlns:a16="http://schemas.microsoft.com/office/drawing/2014/main" id="{B48D7C0B-9E42-4133-B278-6391BD04EFA1}"/>
              </a:ext>
            </a:extLst>
          </p:cNvPr>
          <p:cNvSpPr/>
          <p:nvPr/>
        </p:nvSpPr>
        <p:spPr>
          <a:xfrm>
            <a:off x="1736341" y="1036410"/>
            <a:ext cx="640513" cy="1020349"/>
          </a:xfrm>
          <a:prstGeom prst="roundRect">
            <a:avLst/>
          </a:prstGeom>
          <a:solidFill>
            <a:schemeClr val="accent6">
              <a:lumMod val="60000"/>
              <a:lumOff val="40000"/>
            </a:schemeClr>
          </a:solidFill>
          <a:ln>
            <a:solidFill>
              <a:srgbClr val="4C6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映射策略</a:t>
            </a:r>
          </a:p>
        </p:txBody>
      </p:sp>
      <p:cxnSp>
        <p:nvCxnSpPr>
          <p:cNvPr id="14" name="连接符: 肘形 13">
            <a:extLst>
              <a:ext uri="{FF2B5EF4-FFF2-40B4-BE49-F238E27FC236}">
                <a16:creationId xmlns:a16="http://schemas.microsoft.com/office/drawing/2014/main" id="{C83D1605-3F4C-4D60-8EB9-D6CD2962479B}"/>
              </a:ext>
            </a:extLst>
          </p:cNvPr>
          <p:cNvCxnSpPr>
            <a:stCxn id="6" idx="3"/>
          </p:cNvCxnSpPr>
          <p:nvPr/>
        </p:nvCxnSpPr>
        <p:spPr>
          <a:xfrm>
            <a:off x="1207477" y="1053863"/>
            <a:ext cx="528864" cy="253260"/>
          </a:xfrm>
          <a:prstGeom prst="bentConnector3">
            <a:avLst/>
          </a:prstGeom>
          <a:ln>
            <a:solidFill>
              <a:srgbClr val="4C6E7A"/>
            </a:solidFill>
            <a:tailEnd type="triangle"/>
          </a:ln>
        </p:spPr>
        <p:style>
          <a:lnRef idx="1">
            <a:schemeClr val="accent1"/>
          </a:lnRef>
          <a:fillRef idx="0">
            <a:schemeClr val="accent1"/>
          </a:fillRef>
          <a:effectRef idx="0">
            <a:schemeClr val="accent1"/>
          </a:effectRef>
          <a:fontRef idx="minor">
            <a:schemeClr val="tx1"/>
          </a:fontRef>
        </p:style>
      </p:cxnSp>
      <p:cxnSp>
        <p:nvCxnSpPr>
          <p:cNvPr id="16" name="连接符: 肘形 15">
            <a:extLst>
              <a:ext uri="{FF2B5EF4-FFF2-40B4-BE49-F238E27FC236}">
                <a16:creationId xmlns:a16="http://schemas.microsoft.com/office/drawing/2014/main" id="{728635C2-E0BB-49E5-91FD-FAF1FC055AA6}"/>
              </a:ext>
            </a:extLst>
          </p:cNvPr>
          <p:cNvCxnSpPr>
            <a:stCxn id="8" idx="3"/>
          </p:cNvCxnSpPr>
          <p:nvPr/>
        </p:nvCxnSpPr>
        <p:spPr>
          <a:xfrm flipV="1">
            <a:off x="1207477" y="1763302"/>
            <a:ext cx="528864" cy="276007"/>
          </a:xfrm>
          <a:prstGeom prst="bentConnector3">
            <a:avLst/>
          </a:prstGeom>
          <a:ln>
            <a:solidFill>
              <a:srgbClr val="4C6E7A"/>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a:extLst>
              <a:ext uri="{FF2B5EF4-FFF2-40B4-BE49-F238E27FC236}">
                <a16:creationId xmlns:a16="http://schemas.microsoft.com/office/drawing/2014/main" id="{4732E70A-B46C-45C4-9880-DD57FB96C027}"/>
              </a:ext>
            </a:extLst>
          </p:cNvPr>
          <p:cNvCxnSpPr>
            <a:stCxn id="7" idx="3"/>
            <a:endCxn id="12" idx="1"/>
          </p:cNvCxnSpPr>
          <p:nvPr/>
        </p:nvCxnSpPr>
        <p:spPr>
          <a:xfrm flipV="1">
            <a:off x="1207477" y="1546585"/>
            <a:ext cx="528864" cy="1"/>
          </a:xfrm>
          <a:prstGeom prst="straightConnector1">
            <a:avLst/>
          </a:prstGeom>
          <a:ln>
            <a:solidFill>
              <a:srgbClr val="4C6E7A"/>
            </a:solidFill>
            <a:tailEnd type="triangle"/>
          </a:ln>
        </p:spPr>
        <p:style>
          <a:lnRef idx="1">
            <a:schemeClr val="accent1"/>
          </a:lnRef>
          <a:fillRef idx="0">
            <a:schemeClr val="accent1"/>
          </a:fillRef>
          <a:effectRef idx="0">
            <a:schemeClr val="accent1"/>
          </a:effectRef>
          <a:fontRef idx="minor">
            <a:schemeClr val="tx1"/>
          </a:fontRef>
        </p:style>
      </p:cxnSp>
      <p:cxnSp>
        <p:nvCxnSpPr>
          <p:cNvPr id="19" name="连接符: 肘形 18">
            <a:extLst>
              <a:ext uri="{FF2B5EF4-FFF2-40B4-BE49-F238E27FC236}">
                <a16:creationId xmlns:a16="http://schemas.microsoft.com/office/drawing/2014/main" id="{E1858A6A-538B-4A2D-9DF4-17DBC5CE4E86}"/>
              </a:ext>
            </a:extLst>
          </p:cNvPr>
          <p:cNvCxnSpPr>
            <a:cxnSpLocks/>
          </p:cNvCxnSpPr>
          <p:nvPr/>
        </p:nvCxnSpPr>
        <p:spPr>
          <a:xfrm>
            <a:off x="2376854" y="1785107"/>
            <a:ext cx="528864" cy="253260"/>
          </a:xfrm>
          <a:prstGeom prst="bentConnector3">
            <a:avLst/>
          </a:prstGeom>
          <a:ln>
            <a:solidFill>
              <a:srgbClr val="4C6E7A"/>
            </a:solidFill>
            <a:tailEnd type="triangle"/>
          </a:ln>
        </p:spPr>
        <p:style>
          <a:lnRef idx="1">
            <a:schemeClr val="accent1"/>
          </a:lnRef>
          <a:fillRef idx="0">
            <a:schemeClr val="accent1"/>
          </a:fillRef>
          <a:effectRef idx="0">
            <a:schemeClr val="accent1"/>
          </a:effectRef>
          <a:fontRef idx="minor">
            <a:schemeClr val="tx1"/>
          </a:fontRef>
        </p:style>
      </p:cxnSp>
      <p:cxnSp>
        <p:nvCxnSpPr>
          <p:cNvPr id="20" name="连接符: 肘形 19">
            <a:extLst>
              <a:ext uri="{FF2B5EF4-FFF2-40B4-BE49-F238E27FC236}">
                <a16:creationId xmlns:a16="http://schemas.microsoft.com/office/drawing/2014/main" id="{6B503D9A-E193-4332-A10E-5E20842F036A}"/>
              </a:ext>
            </a:extLst>
          </p:cNvPr>
          <p:cNvCxnSpPr>
            <a:cxnSpLocks/>
          </p:cNvCxnSpPr>
          <p:nvPr/>
        </p:nvCxnSpPr>
        <p:spPr>
          <a:xfrm flipV="1">
            <a:off x="2376854" y="1043047"/>
            <a:ext cx="528864" cy="276007"/>
          </a:xfrm>
          <a:prstGeom prst="bentConnector3">
            <a:avLst/>
          </a:prstGeom>
          <a:ln>
            <a:solidFill>
              <a:srgbClr val="4C6E7A"/>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a:extLst>
              <a:ext uri="{FF2B5EF4-FFF2-40B4-BE49-F238E27FC236}">
                <a16:creationId xmlns:a16="http://schemas.microsoft.com/office/drawing/2014/main" id="{C8F35EB4-A7E1-49AC-95B2-63B46341D86A}"/>
              </a:ext>
            </a:extLst>
          </p:cNvPr>
          <p:cNvCxnSpPr>
            <a:cxnSpLocks/>
          </p:cNvCxnSpPr>
          <p:nvPr/>
        </p:nvCxnSpPr>
        <p:spPr>
          <a:xfrm flipV="1">
            <a:off x="2376854" y="1559679"/>
            <a:ext cx="528864" cy="1"/>
          </a:xfrm>
          <a:prstGeom prst="straightConnector1">
            <a:avLst/>
          </a:prstGeom>
          <a:ln>
            <a:solidFill>
              <a:srgbClr val="4C6E7A"/>
            </a:solidFill>
            <a:tailEnd type="triangle"/>
          </a:ln>
        </p:spPr>
        <p:style>
          <a:lnRef idx="1">
            <a:schemeClr val="accent1"/>
          </a:lnRef>
          <a:fillRef idx="0">
            <a:schemeClr val="accent1"/>
          </a:fillRef>
          <a:effectRef idx="0">
            <a:schemeClr val="accent1"/>
          </a:effectRef>
          <a:fontRef idx="minor">
            <a:schemeClr val="tx1"/>
          </a:fontRef>
        </p:style>
      </p:cxnSp>
      <p:sp>
        <p:nvSpPr>
          <p:cNvPr id="25" name="矩形 24">
            <a:extLst>
              <a:ext uri="{FF2B5EF4-FFF2-40B4-BE49-F238E27FC236}">
                <a16:creationId xmlns:a16="http://schemas.microsoft.com/office/drawing/2014/main" id="{A293F07B-0373-4584-AC07-BA4048F16E02}"/>
              </a:ext>
            </a:extLst>
          </p:cNvPr>
          <p:cNvSpPr/>
          <p:nvPr/>
        </p:nvSpPr>
        <p:spPr>
          <a:xfrm>
            <a:off x="255640" y="3651738"/>
            <a:ext cx="3730206" cy="562708"/>
          </a:xfrm>
          <a:prstGeom prst="rect">
            <a:avLst/>
          </a:prstGeom>
          <a:solidFill>
            <a:schemeClr val="accent6">
              <a:lumMod val="40000"/>
              <a:lumOff val="6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8376B15-499C-4BAE-A978-6E58A2A87B76}"/>
              </a:ext>
            </a:extLst>
          </p:cNvPr>
          <p:cNvSpPr/>
          <p:nvPr/>
        </p:nvSpPr>
        <p:spPr>
          <a:xfrm>
            <a:off x="741415" y="3651738"/>
            <a:ext cx="531760" cy="562708"/>
          </a:xfrm>
          <a:prstGeom prst="rect">
            <a:avLst/>
          </a:prstGeom>
          <a:solidFill>
            <a:schemeClr val="accent6">
              <a:lumMod val="60000"/>
              <a:lumOff val="40000"/>
            </a:schemeClr>
          </a:solidFill>
          <a:ln>
            <a:solidFill>
              <a:srgbClr val="4C6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i="1" dirty="0" err="1">
                <a:solidFill>
                  <a:schemeClr val="tx1"/>
                </a:solidFill>
              </a:rPr>
              <a:t>Ti</a:t>
            </a:r>
            <a:endParaRPr lang="zh-CN" altLang="en-US" i="1" dirty="0">
              <a:solidFill>
                <a:schemeClr val="tx1"/>
              </a:solidFill>
            </a:endParaRPr>
          </a:p>
        </p:txBody>
      </p:sp>
      <p:sp>
        <p:nvSpPr>
          <p:cNvPr id="27" name="矩形 26">
            <a:extLst>
              <a:ext uri="{FF2B5EF4-FFF2-40B4-BE49-F238E27FC236}">
                <a16:creationId xmlns:a16="http://schemas.microsoft.com/office/drawing/2014/main" id="{AE04583E-8526-47E4-A440-8126A9B181BA}"/>
              </a:ext>
            </a:extLst>
          </p:cNvPr>
          <p:cNvSpPr/>
          <p:nvPr/>
        </p:nvSpPr>
        <p:spPr>
          <a:xfrm>
            <a:off x="1285875" y="3651738"/>
            <a:ext cx="531760" cy="562708"/>
          </a:xfrm>
          <a:prstGeom prst="rect">
            <a:avLst/>
          </a:prstGeom>
          <a:solidFill>
            <a:schemeClr val="accent6">
              <a:lumMod val="60000"/>
              <a:lumOff val="40000"/>
            </a:schemeClr>
          </a:solidFill>
          <a:ln>
            <a:solidFill>
              <a:srgbClr val="4C6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i="1" dirty="0" err="1">
                <a:solidFill>
                  <a:schemeClr val="tx1"/>
                </a:solidFill>
              </a:rPr>
              <a:t>Tj</a:t>
            </a:r>
            <a:endParaRPr lang="zh-CN" altLang="en-US" i="1" dirty="0">
              <a:solidFill>
                <a:schemeClr val="tx1"/>
              </a:solidFill>
            </a:endParaRPr>
          </a:p>
        </p:txBody>
      </p:sp>
      <p:sp>
        <p:nvSpPr>
          <p:cNvPr id="28" name="矩形 27">
            <a:extLst>
              <a:ext uri="{FF2B5EF4-FFF2-40B4-BE49-F238E27FC236}">
                <a16:creationId xmlns:a16="http://schemas.microsoft.com/office/drawing/2014/main" id="{029F698E-F9C0-4492-9EE0-5EFCA12B1E41}"/>
              </a:ext>
            </a:extLst>
          </p:cNvPr>
          <p:cNvSpPr/>
          <p:nvPr/>
        </p:nvSpPr>
        <p:spPr>
          <a:xfrm>
            <a:off x="1830335" y="3651738"/>
            <a:ext cx="531760" cy="562708"/>
          </a:xfrm>
          <a:prstGeom prst="rect">
            <a:avLst/>
          </a:prstGeom>
          <a:solidFill>
            <a:schemeClr val="accent6">
              <a:lumMod val="60000"/>
              <a:lumOff val="40000"/>
            </a:schemeClr>
          </a:solidFill>
          <a:ln>
            <a:solidFill>
              <a:srgbClr val="4C6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i="1" dirty="0">
                <a:solidFill>
                  <a:schemeClr val="tx1"/>
                </a:solidFill>
              </a:rPr>
              <a:t>Tk</a:t>
            </a:r>
            <a:endParaRPr lang="zh-CN" altLang="en-US" i="1" dirty="0">
              <a:solidFill>
                <a:schemeClr val="tx1"/>
              </a:solidFill>
            </a:endParaRPr>
          </a:p>
        </p:txBody>
      </p:sp>
      <p:sp>
        <p:nvSpPr>
          <p:cNvPr id="29" name="矩形 28">
            <a:extLst>
              <a:ext uri="{FF2B5EF4-FFF2-40B4-BE49-F238E27FC236}">
                <a16:creationId xmlns:a16="http://schemas.microsoft.com/office/drawing/2014/main" id="{E7AD1BD3-5404-4C41-A408-4FF026D8F58F}"/>
              </a:ext>
            </a:extLst>
          </p:cNvPr>
          <p:cNvSpPr/>
          <p:nvPr/>
        </p:nvSpPr>
        <p:spPr>
          <a:xfrm>
            <a:off x="2849615" y="3651738"/>
            <a:ext cx="531760" cy="562708"/>
          </a:xfrm>
          <a:prstGeom prst="rect">
            <a:avLst/>
          </a:prstGeom>
          <a:solidFill>
            <a:schemeClr val="accent6">
              <a:lumMod val="60000"/>
              <a:lumOff val="40000"/>
            </a:schemeClr>
          </a:solidFill>
          <a:ln>
            <a:solidFill>
              <a:srgbClr val="4C6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i="1" dirty="0">
                <a:solidFill>
                  <a:schemeClr val="tx1"/>
                </a:solidFill>
              </a:rPr>
              <a:t>Tm</a:t>
            </a:r>
            <a:endParaRPr lang="zh-CN" altLang="en-US" i="1" dirty="0">
              <a:solidFill>
                <a:schemeClr val="tx1"/>
              </a:solidFill>
            </a:endParaRPr>
          </a:p>
        </p:txBody>
      </p:sp>
      <p:sp>
        <p:nvSpPr>
          <p:cNvPr id="30" name="文本1">
            <a:extLst>
              <a:ext uri="{FF2B5EF4-FFF2-40B4-BE49-F238E27FC236}">
                <a16:creationId xmlns:a16="http://schemas.microsoft.com/office/drawing/2014/main" id="{64139242-B3A8-4009-826C-261D7C031529}"/>
              </a:ext>
            </a:extLst>
          </p:cNvPr>
          <p:cNvSpPr>
            <a:spLocks noChangeArrowheads="1"/>
          </p:cNvSpPr>
          <p:nvPr/>
        </p:nvSpPr>
        <p:spPr bwMode="black">
          <a:xfrm>
            <a:off x="2447716" y="3742833"/>
            <a:ext cx="316278" cy="288728"/>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wrap="square" lIns="72576" tIns="36288" rIns="72576" bIns="36288" anchor="ctr">
            <a:spAutoFit/>
          </a:bodyPr>
          <a:lstStyle/>
          <a:p>
            <a:pPr>
              <a:defRPr/>
            </a:pPr>
            <a:r>
              <a:rPr lang="en-US" altLang="zh-CN" sz="1400" kern="0" dirty="0"/>
              <a:t>…</a:t>
            </a:r>
          </a:p>
        </p:txBody>
      </p:sp>
      <p:sp>
        <p:nvSpPr>
          <p:cNvPr id="32" name="箭头: 下弧形 31">
            <a:extLst>
              <a:ext uri="{FF2B5EF4-FFF2-40B4-BE49-F238E27FC236}">
                <a16:creationId xmlns:a16="http://schemas.microsoft.com/office/drawing/2014/main" id="{3F48F341-5776-43DE-B12D-75D9CA258AE8}"/>
              </a:ext>
            </a:extLst>
          </p:cNvPr>
          <p:cNvSpPr/>
          <p:nvPr/>
        </p:nvSpPr>
        <p:spPr>
          <a:xfrm flipV="1">
            <a:off x="1586574" y="3281680"/>
            <a:ext cx="1842425" cy="252141"/>
          </a:xfrm>
          <a:prstGeom prst="curvedUpArrow">
            <a:avLst>
              <a:gd name="adj1" fmla="val 21033"/>
              <a:gd name="adj2" fmla="val 70309"/>
              <a:gd name="adj3" fmla="val 45147"/>
            </a:avLst>
          </a:prstGeom>
          <a:solidFill>
            <a:srgbClr val="4C6E7A"/>
          </a:solidFill>
          <a:ln>
            <a:solidFill>
              <a:srgbClr val="4C6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文本1">
            <a:extLst>
              <a:ext uri="{FF2B5EF4-FFF2-40B4-BE49-F238E27FC236}">
                <a16:creationId xmlns:a16="http://schemas.microsoft.com/office/drawing/2014/main" id="{8137B02A-E476-4DB9-840D-CF5E4467FC6B}"/>
              </a:ext>
            </a:extLst>
          </p:cNvPr>
          <p:cNvSpPr>
            <a:spLocks noChangeArrowheads="1"/>
          </p:cNvSpPr>
          <p:nvPr/>
        </p:nvSpPr>
        <p:spPr bwMode="black">
          <a:xfrm>
            <a:off x="4347064" y="3281680"/>
            <a:ext cx="2180736" cy="935059"/>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wrap="square" lIns="72576" tIns="36288" rIns="72576" bIns="36288" anchor="ctr">
            <a:spAutoFit/>
          </a:bodyPr>
          <a:lstStyle/>
          <a:p>
            <a:pPr algn="just">
              <a:defRPr/>
            </a:pPr>
            <a:r>
              <a:rPr lang="zh-CN" altLang="en-US" sz="1400" kern="0" dirty="0"/>
              <a:t>子任务构成的</a:t>
            </a:r>
            <a:r>
              <a:rPr lang="en-US" altLang="zh-CN" sz="1400" kern="0" dirty="0"/>
              <a:t>DAG</a:t>
            </a:r>
            <a:r>
              <a:rPr lang="zh-CN" altLang="en-US" sz="1400" kern="0" dirty="0"/>
              <a:t>图中，最长路径上子任务的完成时间，影响计算任务整体完成时间</a:t>
            </a:r>
            <a:endParaRPr lang="en-US" altLang="zh-CN" sz="1400" kern="0" dirty="0"/>
          </a:p>
        </p:txBody>
      </p:sp>
      <p:sp>
        <p:nvSpPr>
          <p:cNvPr id="34" name="文本1">
            <a:extLst>
              <a:ext uri="{FF2B5EF4-FFF2-40B4-BE49-F238E27FC236}">
                <a16:creationId xmlns:a16="http://schemas.microsoft.com/office/drawing/2014/main" id="{BD494692-202A-42FE-BDA3-777EBEB9DFDD}"/>
              </a:ext>
            </a:extLst>
          </p:cNvPr>
          <p:cNvSpPr>
            <a:spLocks noChangeArrowheads="1"/>
          </p:cNvSpPr>
          <p:nvPr/>
        </p:nvSpPr>
        <p:spPr bwMode="black">
          <a:xfrm>
            <a:off x="4347064" y="1133654"/>
            <a:ext cx="2180736" cy="504172"/>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wrap="square" lIns="72576" tIns="36288" rIns="72576" bIns="36288" anchor="ctr">
            <a:spAutoFit/>
          </a:bodyPr>
          <a:lstStyle/>
          <a:p>
            <a:pPr algn="just">
              <a:defRPr/>
            </a:pPr>
            <a:r>
              <a:rPr lang="zh-CN" altLang="en-US" sz="1400" kern="0" dirty="0"/>
              <a:t>资源分配算法影响边缘计算系统的性能和功耗</a:t>
            </a:r>
            <a:endParaRPr lang="en-US" altLang="zh-CN" sz="1400" kern="0" dirty="0"/>
          </a:p>
        </p:txBody>
      </p:sp>
      <p:sp>
        <p:nvSpPr>
          <p:cNvPr id="35" name="箭头: 右 34">
            <a:extLst>
              <a:ext uri="{FF2B5EF4-FFF2-40B4-BE49-F238E27FC236}">
                <a16:creationId xmlns:a16="http://schemas.microsoft.com/office/drawing/2014/main" id="{6BC48B0B-BDDD-4DA4-9777-83E4FC608720}"/>
              </a:ext>
            </a:extLst>
          </p:cNvPr>
          <p:cNvSpPr/>
          <p:nvPr/>
        </p:nvSpPr>
        <p:spPr>
          <a:xfrm>
            <a:off x="0" y="3727452"/>
            <a:ext cx="531760" cy="402524"/>
          </a:xfrm>
          <a:prstGeom prst="rightArrow">
            <a:avLst/>
          </a:prstGeom>
          <a:solidFill>
            <a:schemeClr val="accent6">
              <a:lumMod val="60000"/>
              <a:lumOff val="40000"/>
            </a:schemeClr>
          </a:solidFill>
          <a:ln>
            <a:solidFill>
              <a:srgbClr val="4C6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箭头: 右 35">
            <a:extLst>
              <a:ext uri="{FF2B5EF4-FFF2-40B4-BE49-F238E27FC236}">
                <a16:creationId xmlns:a16="http://schemas.microsoft.com/office/drawing/2014/main" id="{E7C13B8D-552B-4BC1-A656-B9A18715A781}"/>
              </a:ext>
            </a:extLst>
          </p:cNvPr>
          <p:cNvSpPr/>
          <p:nvPr/>
        </p:nvSpPr>
        <p:spPr>
          <a:xfrm>
            <a:off x="3816944" y="3727452"/>
            <a:ext cx="531760" cy="402524"/>
          </a:xfrm>
          <a:prstGeom prst="rightArrow">
            <a:avLst/>
          </a:prstGeom>
          <a:solidFill>
            <a:schemeClr val="accent6">
              <a:lumMod val="60000"/>
              <a:lumOff val="40000"/>
            </a:schemeClr>
          </a:solidFill>
          <a:ln>
            <a:solidFill>
              <a:srgbClr val="4C6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D63282C5-9C40-4CE5-B9FA-B8169A7E11BA}"/>
              </a:ext>
            </a:extLst>
          </p:cNvPr>
          <p:cNvSpPr/>
          <p:nvPr/>
        </p:nvSpPr>
        <p:spPr>
          <a:xfrm>
            <a:off x="3386776" y="3651738"/>
            <a:ext cx="531760" cy="562708"/>
          </a:xfrm>
          <a:prstGeom prst="rect">
            <a:avLst/>
          </a:prstGeom>
          <a:solidFill>
            <a:schemeClr val="accent6">
              <a:lumMod val="60000"/>
              <a:lumOff val="40000"/>
            </a:schemeClr>
          </a:solidFill>
          <a:ln>
            <a:solidFill>
              <a:srgbClr val="4C6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i="1" dirty="0">
                <a:solidFill>
                  <a:schemeClr val="tx1"/>
                </a:solidFill>
              </a:rPr>
              <a:t>Tn</a:t>
            </a:r>
            <a:endParaRPr lang="zh-CN" altLang="en-US" i="1" dirty="0">
              <a:solidFill>
                <a:schemeClr val="tx1"/>
              </a:solidFill>
            </a:endParaRPr>
          </a:p>
        </p:txBody>
      </p:sp>
    </p:spTree>
    <p:extLst>
      <p:ext uri="{BB962C8B-B14F-4D97-AF65-F5344CB8AC3E}">
        <p14:creationId xmlns:p14="http://schemas.microsoft.com/office/powerpoint/2010/main" val="3781188384"/>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CB776188-E284-4FFD-A8F5-6FB0FCCB719A}"/>
              </a:ext>
            </a:extLst>
          </p:cNvPr>
          <p:cNvSpPr/>
          <p:nvPr/>
        </p:nvSpPr>
        <p:spPr>
          <a:xfrm>
            <a:off x="128676" y="198485"/>
            <a:ext cx="2690723" cy="461665"/>
          </a:xfrm>
          <a:prstGeom prst="rect">
            <a:avLst/>
          </a:prstGeom>
          <a:noFill/>
        </p:spPr>
        <p:txBody>
          <a:bodyPr wrap="square" lIns="91440" tIns="45720" rIns="91440" bIns="45720">
            <a:spAutoFit/>
          </a:bodyPr>
          <a:lstStyle/>
          <a:p>
            <a:pPr algn="ctr"/>
            <a:r>
              <a:rPr lang="zh-CN" altLang="en-US" sz="2400" b="1" cap="none" spc="0" dirty="0">
                <a:ln w="10160">
                  <a:noFill/>
                  <a:prstDash val="solid"/>
                </a:ln>
                <a:solidFill>
                  <a:srgbClr val="4C6E7A"/>
                </a:solidFill>
              </a:rPr>
              <a:t>拟解决的关键问题</a:t>
            </a:r>
          </a:p>
        </p:txBody>
      </p:sp>
      <p:grpSp>
        <p:nvGrpSpPr>
          <p:cNvPr id="3" name="组合 2">
            <a:extLst>
              <a:ext uri="{FF2B5EF4-FFF2-40B4-BE49-F238E27FC236}">
                <a16:creationId xmlns:a16="http://schemas.microsoft.com/office/drawing/2014/main" id="{B214BEEE-DA13-4C55-9001-1AAC11E0BA11}"/>
              </a:ext>
            </a:extLst>
          </p:cNvPr>
          <p:cNvGrpSpPr>
            <a:grpSpLocks/>
          </p:cNvGrpSpPr>
          <p:nvPr/>
        </p:nvGrpSpPr>
        <p:grpSpPr bwMode="auto">
          <a:xfrm>
            <a:off x="381792" y="1425574"/>
            <a:ext cx="1860550" cy="2841625"/>
            <a:chOff x="465977" y="1463280"/>
            <a:chExt cx="1862027" cy="2216942"/>
          </a:xfrm>
        </p:grpSpPr>
        <p:grpSp>
          <p:nvGrpSpPr>
            <p:cNvPr id="4" name="组合 25">
              <a:extLst>
                <a:ext uri="{FF2B5EF4-FFF2-40B4-BE49-F238E27FC236}">
                  <a16:creationId xmlns:a16="http://schemas.microsoft.com/office/drawing/2014/main" id="{5BBF9C51-A845-49BC-8376-2BDFE3C5F16C}"/>
                </a:ext>
              </a:extLst>
            </p:cNvPr>
            <p:cNvGrpSpPr>
              <a:grpSpLocks/>
            </p:cNvGrpSpPr>
            <p:nvPr/>
          </p:nvGrpSpPr>
          <p:grpSpPr bwMode="auto">
            <a:xfrm>
              <a:off x="465977" y="1463280"/>
              <a:ext cx="1862027" cy="2216942"/>
              <a:chOff x="1827008" y="2120901"/>
              <a:chExt cx="2298700" cy="2736849"/>
            </a:xfrm>
          </p:grpSpPr>
          <p:sp>
            <p:nvSpPr>
              <p:cNvPr id="7" name="矩形 6">
                <a:extLst>
                  <a:ext uri="{FF2B5EF4-FFF2-40B4-BE49-F238E27FC236}">
                    <a16:creationId xmlns:a16="http://schemas.microsoft.com/office/drawing/2014/main" id="{6D56AB81-F7A7-4507-B556-530583212568}"/>
                  </a:ext>
                </a:extLst>
              </p:cNvPr>
              <p:cNvSpPr/>
              <p:nvPr/>
            </p:nvSpPr>
            <p:spPr>
              <a:xfrm>
                <a:off x="1827008" y="2120901"/>
                <a:ext cx="2298700" cy="768518"/>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zh-CN" sz="1600" b="1" dirty="0"/>
                  <a:t>如何对耦合度高的子任务进行聚合</a:t>
                </a:r>
                <a:endParaRPr lang="zh-CN" altLang="zh-CN" sz="1600" dirty="0"/>
              </a:p>
            </p:txBody>
          </p:sp>
          <p:sp>
            <p:nvSpPr>
              <p:cNvPr id="8" name="矩形 7">
                <a:extLst>
                  <a:ext uri="{FF2B5EF4-FFF2-40B4-BE49-F238E27FC236}">
                    <a16:creationId xmlns:a16="http://schemas.microsoft.com/office/drawing/2014/main" id="{FE09DC92-88B7-4331-9909-89F892163EE7}"/>
                  </a:ext>
                </a:extLst>
              </p:cNvPr>
              <p:cNvSpPr/>
              <p:nvPr/>
            </p:nvSpPr>
            <p:spPr>
              <a:xfrm>
                <a:off x="1827008" y="2889419"/>
                <a:ext cx="2298700" cy="196833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200" dirty="0">
                  <a:solidFill>
                    <a:schemeClr val="bg1"/>
                  </a:solidFill>
                </a:endParaRPr>
              </a:p>
            </p:txBody>
          </p:sp>
        </p:grpSp>
        <p:sp>
          <p:nvSpPr>
            <p:cNvPr id="6" name="文本框 33">
              <a:extLst>
                <a:ext uri="{FF2B5EF4-FFF2-40B4-BE49-F238E27FC236}">
                  <a16:creationId xmlns:a16="http://schemas.microsoft.com/office/drawing/2014/main" id="{0A8A8DE5-B9AE-4BF0-BBA4-AC6AA415F169}"/>
                </a:ext>
              </a:extLst>
            </p:cNvPr>
            <p:cNvSpPr txBox="1">
              <a:spLocks noChangeArrowheads="1"/>
            </p:cNvSpPr>
            <p:nvPr/>
          </p:nvSpPr>
          <p:spPr bwMode="auto">
            <a:xfrm>
              <a:off x="612732" y="2282849"/>
              <a:ext cx="1568516" cy="748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lnSpc>
                  <a:spcPct val="120000"/>
                </a:lnSpc>
              </a:pPr>
              <a:r>
                <a:rPr lang="zh-CN" altLang="en-US" sz="1200" dirty="0">
                  <a:solidFill>
                    <a:schemeClr val="bg1"/>
                  </a:solidFill>
                  <a:latin typeface="微软雅黑" panose="020B0503020204020204" pitchFamily="34" charset="-122"/>
                </a:rPr>
                <a:t>同时考虑子任务间的通信量和聚合后子任务的计算量对子任务进行聚合。</a:t>
              </a:r>
            </a:p>
          </p:txBody>
        </p:sp>
      </p:grpSp>
      <p:grpSp>
        <p:nvGrpSpPr>
          <p:cNvPr id="21" name="组合 20">
            <a:extLst>
              <a:ext uri="{FF2B5EF4-FFF2-40B4-BE49-F238E27FC236}">
                <a16:creationId xmlns:a16="http://schemas.microsoft.com/office/drawing/2014/main" id="{C21BB262-7F32-4DA4-99FC-98EBF66C4D4F}"/>
              </a:ext>
            </a:extLst>
          </p:cNvPr>
          <p:cNvGrpSpPr>
            <a:grpSpLocks/>
          </p:cNvGrpSpPr>
          <p:nvPr/>
        </p:nvGrpSpPr>
        <p:grpSpPr bwMode="auto">
          <a:xfrm>
            <a:off x="2499521" y="1425574"/>
            <a:ext cx="1860550" cy="2841625"/>
            <a:chOff x="465977" y="1463280"/>
            <a:chExt cx="1862027" cy="2216942"/>
          </a:xfrm>
        </p:grpSpPr>
        <p:grpSp>
          <p:nvGrpSpPr>
            <p:cNvPr id="22" name="组合 25">
              <a:extLst>
                <a:ext uri="{FF2B5EF4-FFF2-40B4-BE49-F238E27FC236}">
                  <a16:creationId xmlns:a16="http://schemas.microsoft.com/office/drawing/2014/main" id="{3C8AB76F-5D41-4453-95C1-65223A1370F7}"/>
                </a:ext>
              </a:extLst>
            </p:cNvPr>
            <p:cNvGrpSpPr>
              <a:grpSpLocks/>
            </p:cNvGrpSpPr>
            <p:nvPr/>
          </p:nvGrpSpPr>
          <p:grpSpPr bwMode="auto">
            <a:xfrm>
              <a:off x="465977" y="1463280"/>
              <a:ext cx="1862027" cy="2216942"/>
              <a:chOff x="1827008" y="2120901"/>
              <a:chExt cx="2298700" cy="2736849"/>
            </a:xfrm>
          </p:grpSpPr>
          <p:sp>
            <p:nvSpPr>
              <p:cNvPr id="24" name="矩形 23">
                <a:extLst>
                  <a:ext uri="{FF2B5EF4-FFF2-40B4-BE49-F238E27FC236}">
                    <a16:creationId xmlns:a16="http://schemas.microsoft.com/office/drawing/2014/main" id="{5AE09440-8F1A-4962-95C2-6A6E889A28AC}"/>
                  </a:ext>
                </a:extLst>
              </p:cNvPr>
              <p:cNvSpPr/>
              <p:nvPr/>
            </p:nvSpPr>
            <p:spPr>
              <a:xfrm>
                <a:off x="1827008" y="2120901"/>
                <a:ext cx="2298700" cy="768518"/>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600" b="1" dirty="0"/>
                  <a:t>如何确定资源分配算法的控制方式</a:t>
                </a:r>
                <a:endParaRPr lang="zh-CN" altLang="zh-CN" sz="1600" dirty="0"/>
              </a:p>
            </p:txBody>
          </p:sp>
          <p:sp>
            <p:nvSpPr>
              <p:cNvPr id="25" name="矩形 24">
                <a:extLst>
                  <a:ext uri="{FF2B5EF4-FFF2-40B4-BE49-F238E27FC236}">
                    <a16:creationId xmlns:a16="http://schemas.microsoft.com/office/drawing/2014/main" id="{FA1DCCB8-2B67-4613-AADA-056BD30D412D}"/>
                  </a:ext>
                </a:extLst>
              </p:cNvPr>
              <p:cNvSpPr/>
              <p:nvPr/>
            </p:nvSpPr>
            <p:spPr>
              <a:xfrm>
                <a:off x="1827008" y="2889419"/>
                <a:ext cx="2298700" cy="196833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200" dirty="0">
                  <a:solidFill>
                    <a:schemeClr val="bg1"/>
                  </a:solidFill>
                </a:endParaRPr>
              </a:p>
            </p:txBody>
          </p:sp>
        </p:grpSp>
        <p:sp>
          <p:nvSpPr>
            <p:cNvPr id="23" name="文本框 33">
              <a:extLst>
                <a:ext uri="{FF2B5EF4-FFF2-40B4-BE49-F238E27FC236}">
                  <a16:creationId xmlns:a16="http://schemas.microsoft.com/office/drawing/2014/main" id="{0BD1393C-32C6-4F7C-A185-C1FFA05AC31E}"/>
                </a:ext>
              </a:extLst>
            </p:cNvPr>
            <p:cNvSpPr txBox="1">
              <a:spLocks noChangeArrowheads="1"/>
            </p:cNvSpPr>
            <p:nvPr/>
          </p:nvSpPr>
          <p:spPr bwMode="auto">
            <a:xfrm>
              <a:off x="612732" y="2282849"/>
              <a:ext cx="1568516" cy="1267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lnSpc>
                  <a:spcPct val="120000"/>
                </a:lnSpc>
              </a:pPr>
              <a:r>
                <a:rPr lang="zh-CN" altLang="en-US" sz="1200" dirty="0">
                  <a:solidFill>
                    <a:schemeClr val="bg1"/>
                  </a:solidFill>
                  <a:latin typeface="微软雅黑" panose="020B0503020204020204" pitchFamily="34" charset="-122"/>
                </a:rPr>
                <a:t>集中式控制</a:t>
              </a:r>
              <a:endParaRPr lang="en-US" altLang="zh-CN" sz="1200" dirty="0">
                <a:solidFill>
                  <a:schemeClr val="bg1"/>
                </a:solidFill>
                <a:latin typeface="微软雅黑" panose="020B0503020204020204" pitchFamily="34" charset="-122"/>
              </a:endParaRPr>
            </a:p>
            <a:p>
              <a:pPr eaLnBrk="1" hangingPunct="1">
                <a:lnSpc>
                  <a:spcPct val="120000"/>
                </a:lnSpc>
              </a:pPr>
              <a:r>
                <a:rPr lang="zh-CN" altLang="en-US" sz="1200" dirty="0">
                  <a:solidFill>
                    <a:schemeClr val="bg1"/>
                  </a:solidFill>
                  <a:latin typeface="微软雅黑" panose="020B0503020204020204" pitchFamily="34" charset="-122"/>
                </a:rPr>
                <a:t>掌握全局信息</a:t>
              </a:r>
              <a:endParaRPr lang="en-US" altLang="zh-CN" sz="1200" dirty="0">
                <a:solidFill>
                  <a:schemeClr val="bg1"/>
                </a:solidFill>
                <a:latin typeface="微软雅黑" panose="020B0503020204020204" pitchFamily="34" charset="-122"/>
              </a:endParaRPr>
            </a:p>
            <a:p>
              <a:pPr eaLnBrk="1" hangingPunct="1">
                <a:lnSpc>
                  <a:spcPct val="120000"/>
                </a:lnSpc>
              </a:pPr>
              <a:r>
                <a:rPr lang="zh-CN" altLang="en-US" sz="1200" dirty="0">
                  <a:solidFill>
                    <a:schemeClr val="bg1"/>
                  </a:solidFill>
                  <a:latin typeface="微软雅黑" panose="020B0503020204020204" pitchFamily="34" charset="-122"/>
                </a:rPr>
                <a:t>但通信频繁</a:t>
              </a:r>
              <a:endParaRPr lang="en-US" altLang="zh-CN" sz="1200" dirty="0">
                <a:solidFill>
                  <a:schemeClr val="bg1"/>
                </a:solidFill>
                <a:latin typeface="微软雅黑" panose="020B0503020204020204" pitchFamily="34" charset="-122"/>
              </a:endParaRPr>
            </a:p>
            <a:p>
              <a:pPr eaLnBrk="1" hangingPunct="1">
                <a:lnSpc>
                  <a:spcPct val="120000"/>
                </a:lnSpc>
              </a:pPr>
              <a:endParaRPr lang="en-US" altLang="zh-CN" sz="1200" dirty="0">
                <a:solidFill>
                  <a:schemeClr val="bg1"/>
                </a:solidFill>
                <a:latin typeface="微软雅黑" panose="020B0503020204020204" pitchFamily="34" charset="-122"/>
              </a:endParaRPr>
            </a:p>
            <a:p>
              <a:pPr eaLnBrk="1" hangingPunct="1">
                <a:lnSpc>
                  <a:spcPct val="120000"/>
                </a:lnSpc>
              </a:pPr>
              <a:r>
                <a:rPr lang="zh-CN" altLang="en-US" sz="1200" dirty="0">
                  <a:solidFill>
                    <a:schemeClr val="bg1"/>
                  </a:solidFill>
                  <a:latin typeface="微软雅黑" panose="020B0503020204020204" pitchFamily="34" charset="-122"/>
                </a:rPr>
                <a:t>分布式控制</a:t>
              </a:r>
              <a:endParaRPr lang="en-US" altLang="zh-CN" sz="1200" dirty="0">
                <a:solidFill>
                  <a:schemeClr val="bg1"/>
                </a:solidFill>
                <a:latin typeface="微软雅黑" panose="020B0503020204020204" pitchFamily="34" charset="-122"/>
              </a:endParaRPr>
            </a:p>
            <a:p>
              <a:pPr eaLnBrk="1" hangingPunct="1">
                <a:lnSpc>
                  <a:spcPct val="120000"/>
                </a:lnSpc>
              </a:pPr>
              <a:r>
                <a:rPr lang="zh-CN" altLang="en-US" sz="1200" dirty="0">
                  <a:solidFill>
                    <a:schemeClr val="bg1"/>
                  </a:solidFill>
                  <a:latin typeface="微软雅黑" panose="020B0503020204020204" pitchFamily="34" charset="-122"/>
                </a:rPr>
                <a:t>通信开销小</a:t>
              </a:r>
              <a:endParaRPr lang="en-US" altLang="zh-CN" sz="1200" dirty="0">
                <a:solidFill>
                  <a:schemeClr val="bg1"/>
                </a:solidFill>
                <a:latin typeface="微软雅黑" panose="020B0503020204020204" pitchFamily="34" charset="-122"/>
              </a:endParaRPr>
            </a:p>
            <a:p>
              <a:pPr eaLnBrk="1" hangingPunct="1">
                <a:lnSpc>
                  <a:spcPct val="120000"/>
                </a:lnSpc>
              </a:pPr>
              <a:r>
                <a:rPr lang="zh-CN" altLang="en-US" sz="1200" dirty="0">
                  <a:solidFill>
                    <a:schemeClr val="bg1"/>
                  </a:solidFill>
                  <a:latin typeface="微软雅黑" panose="020B0503020204020204" pitchFamily="34" charset="-122"/>
                </a:rPr>
                <a:t>但资源利用率低</a:t>
              </a:r>
            </a:p>
          </p:txBody>
        </p:sp>
      </p:grpSp>
      <p:grpSp>
        <p:nvGrpSpPr>
          <p:cNvPr id="26" name="组合 25">
            <a:extLst>
              <a:ext uri="{FF2B5EF4-FFF2-40B4-BE49-F238E27FC236}">
                <a16:creationId xmlns:a16="http://schemas.microsoft.com/office/drawing/2014/main" id="{3D21C443-6C7C-45D8-A78C-2B42AB59C9B3}"/>
              </a:ext>
            </a:extLst>
          </p:cNvPr>
          <p:cNvGrpSpPr>
            <a:grpSpLocks/>
          </p:cNvGrpSpPr>
          <p:nvPr/>
        </p:nvGrpSpPr>
        <p:grpSpPr bwMode="auto">
          <a:xfrm>
            <a:off x="4615658" y="1422149"/>
            <a:ext cx="1860550" cy="2841625"/>
            <a:chOff x="465977" y="1463280"/>
            <a:chExt cx="1862027" cy="2216942"/>
          </a:xfrm>
        </p:grpSpPr>
        <p:grpSp>
          <p:nvGrpSpPr>
            <p:cNvPr id="27" name="组合 25">
              <a:extLst>
                <a:ext uri="{FF2B5EF4-FFF2-40B4-BE49-F238E27FC236}">
                  <a16:creationId xmlns:a16="http://schemas.microsoft.com/office/drawing/2014/main" id="{CDBC5650-98F0-4EC0-9D27-2A57F64954AC}"/>
                </a:ext>
              </a:extLst>
            </p:cNvPr>
            <p:cNvGrpSpPr>
              <a:grpSpLocks/>
            </p:cNvGrpSpPr>
            <p:nvPr/>
          </p:nvGrpSpPr>
          <p:grpSpPr bwMode="auto">
            <a:xfrm>
              <a:off x="465977" y="1463280"/>
              <a:ext cx="1862027" cy="2216942"/>
              <a:chOff x="1827008" y="2120901"/>
              <a:chExt cx="2298700" cy="2736849"/>
            </a:xfrm>
          </p:grpSpPr>
          <p:sp>
            <p:nvSpPr>
              <p:cNvPr id="29" name="矩形 28">
                <a:extLst>
                  <a:ext uri="{FF2B5EF4-FFF2-40B4-BE49-F238E27FC236}">
                    <a16:creationId xmlns:a16="http://schemas.microsoft.com/office/drawing/2014/main" id="{FEEB6627-6B48-41A9-A0D4-B5AF7E588E34}"/>
                  </a:ext>
                </a:extLst>
              </p:cNvPr>
              <p:cNvSpPr/>
              <p:nvPr/>
            </p:nvSpPr>
            <p:spPr>
              <a:xfrm>
                <a:off x="1827008" y="2120901"/>
                <a:ext cx="2298700" cy="768518"/>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600" b="1" dirty="0"/>
                  <a:t>如何设定最长路径上的子任务在任务调度中的优先级</a:t>
                </a:r>
                <a:endParaRPr lang="zh-CN" altLang="zh-CN" sz="1600" dirty="0"/>
              </a:p>
            </p:txBody>
          </p:sp>
          <p:sp>
            <p:nvSpPr>
              <p:cNvPr id="30" name="矩形 29">
                <a:extLst>
                  <a:ext uri="{FF2B5EF4-FFF2-40B4-BE49-F238E27FC236}">
                    <a16:creationId xmlns:a16="http://schemas.microsoft.com/office/drawing/2014/main" id="{B4B5B859-4F2C-416E-A6DF-ADA10E7DBAB8}"/>
                  </a:ext>
                </a:extLst>
              </p:cNvPr>
              <p:cNvSpPr/>
              <p:nvPr/>
            </p:nvSpPr>
            <p:spPr>
              <a:xfrm>
                <a:off x="1827008" y="2889419"/>
                <a:ext cx="2298700" cy="196833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200" dirty="0">
                  <a:solidFill>
                    <a:schemeClr val="bg1"/>
                  </a:solidFill>
                </a:endParaRPr>
              </a:p>
            </p:txBody>
          </p:sp>
        </p:grpSp>
        <p:sp>
          <p:nvSpPr>
            <p:cNvPr id="28" name="文本框 33">
              <a:extLst>
                <a:ext uri="{FF2B5EF4-FFF2-40B4-BE49-F238E27FC236}">
                  <a16:creationId xmlns:a16="http://schemas.microsoft.com/office/drawing/2014/main" id="{7908CE4F-A909-471E-B5BF-9A9F0CB7A0BB}"/>
                </a:ext>
              </a:extLst>
            </p:cNvPr>
            <p:cNvSpPr txBox="1">
              <a:spLocks noChangeArrowheads="1"/>
            </p:cNvSpPr>
            <p:nvPr/>
          </p:nvSpPr>
          <p:spPr bwMode="auto">
            <a:xfrm>
              <a:off x="612732" y="2282849"/>
              <a:ext cx="1568516" cy="5760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lnSpc>
                  <a:spcPct val="120000"/>
                </a:lnSpc>
              </a:pPr>
              <a:r>
                <a:rPr lang="zh-CN" altLang="en-US" sz="1200" dirty="0">
                  <a:solidFill>
                    <a:schemeClr val="bg1"/>
                  </a:solidFill>
                  <a:latin typeface="微软雅黑" panose="020B0503020204020204" pitchFamily="34" charset="-122"/>
                </a:rPr>
                <a:t>兼顾任务优先级高的延迟敏感型任务和最长路径上的子任务</a:t>
              </a:r>
            </a:p>
          </p:txBody>
        </p:sp>
      </p:grpSp>
    </p:spTree>
    <p:extLst>
      <p:ext uri="{BB962C8B-B14F-4D97-AF65-F5344CB8AC3E}">
        <p14:creationId xmlns:p14="http://schemas.microsoft.com/office/powerpoint/2010/main" val="4069455779"/>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5180062C-E131-45B7-B4F3-28C0D02E3030}"/>
              </a:ext>
            </a:extLst>
          </p:cNvPr>
          <p:cNvSpPr/>
          <p:nvPr/>
        </p:nvSpPr>
        <p:spPr>
          <a:xfrm>
            <a:off x="128676" y="198485"/>
            <a:ext cx="2690723" cy="461665"/>
          </a:xfrm>
          <a:prstGeom prst="rect">
            <a:avLst/>
          </a:prstGeom>
          <a:noFill/>
        </p:spPr>
        <p:txBody>
          <a:bodyPr wrap="square" lIns="91440" tIns="45720" rIns="91440" bIns="45720">
            <a:spAutoFit/>
          </a:bodyPr>
          <a:lstStyle/>
          <a:p>
            <a:r>
              <a:rPr lang="zh-CN" altLang="en-US" sz="2400" b="1" cap="none" spc="0" dirty="0">
                <a:ln w="10160">
                  <a:noFill/>
                  <a:prstDash val="solid"/>
                </a:ln>
                <a:solidFill>
                  <a:srgbClr val="4C6E7A"/>
                </a:solidFill>
              </a:rPr>
              <a:t>研究方案</a:t>
            </a:r>
          </a:p>
        </p:txBody>
      </p:sp>
      <p:graphicFrame>
        <p:nvGraphicFramePr>
          <p:cNvPr id="8" name="图示 7">
            <a:extLst>
              <a:ext uri="{FF2B5EF4-FFF2-40B4-BE49-F238E27FC236}">
                <a16:creationId xmlns:a16="http://schemas.microsoft.com/office/drawing/2014/main" id="{41EC0B39-4573-4B00-96D0-9E0F8F9F15B6}"/>
              </a:ext>
            </a:extLst>
          </p:cNvPr>
          <p:cNvGraphicFramePr/>
          <p:nvPr>
            <p:extLst>
              <p:ext uri="{D42A27DB-BD31-4B8C-83A1-F6EECF244321}">
                <p14:modId xmlns:p14="http://schemas.microsoft.com/office/powerpoint/2010/main" val="4291445810"/>
              </p:ext>
            </p:extLst>
          </p:nvPr>
        </p:nvGraphicFramePr>
        <p:xfrm>
          <a:off x="835819" y="1121568"/>
          <a:ext cx="5186362" cy="36147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46817609"/>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1B15EB8F-C318-46CC-BC13-BC31CF5071B9}"/>
              </a:ext>
            </a:extLst>
          </p:cNvPr>
          <p:cNvSpPr/>
          <p:nvPr/>
        </p:nvSpPr>
        <p:spPr>
          <a:xfrm>
            <a:off x="128676" y="198485"/>
            <a:ext cx="2690723" cy="461665"/>
          </a:xfrm>
          <a:prstGeom prst="rect">
            <a:avLst/>
          </a:prstGeom>
          <a:noFill/>
        </p:spPr>
        <p:txBody>
          <a:bodyPr wrap="square" lIns="91440" tIns="45720" rIns="91440" bIns="45720">
            <a:spAutoFit/>
          </a:bodyPr>
          <a:lstStyle/>
          <a:p>
            <a:r>
              <a:rPr lang="zh-CN" altLang="en-US" sz="2400" b="1" dirty="0">
                <a:ln w="10160">
                  <a:noFill/>
                  <a:prstDash val="solid"/>
                </a:ln>
                <a:solidFill>
                  <a:srgbClr val="4C6E7A"/>
                </a:solidFill>
              </a:rPr>
              <a:t>资源分配算法</a:t>
            </a:r>
            <a:endParaRPr lang="zh-CN" altLang="en-US" sz="2400" b="1" cap="none" spc="0" dirty="0">
              <a:ln w="10160">
                <a:noFill/>
                <a:prstDash val="solid"/>
              </a:ln>
              <a:solidFill>
                <a:srgbClr val="4C6E7A"/>
              </a:solidFill>
            </a:endParaRPr>
          </a:p>
        </p:txBody>
      </p:sp>
      <p:pic>
        <p:nvPicPr>
          <p:cNvPr id="5" name="图片 4">
            <a:extLst>
              <a:ext uri="{FF2B5EF4-FFF2-40B4-BE49-F238E27FC236}">
                <a16:creationId xmlns:a16="http://schemas.microsoft.com/office/drawing/2014/main" id="{415A3106-773C-4422-A72D-DECFFA0F793E}"/>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96216" y="58265"/>
            <a:ext cx="5382575" cy="5026970"/>
          </a:xfrm>
          <a:prstGeom prst="rect">
            <a:avLst/>
          </a:prstGeom>
        </p:spPr>
      </p:pic>
    </p:spTree>
    <p:extLst>
      <p:ext uri="{BB962C8B-B14F-4D97-AF65-F5344CB8AC3E}">
        <p14:creationId xmlns:p14="http://schemas.microsoft.com/office/powerpoint/2010/main" val="3971857281"/>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26972C8-5595-45BF-B249-3925D79E1BCB}"/>
              </a:ext>
            </a:extLst>
          </p:cNvPr>
          <p:cNvPicPr/>
          <p:nvPr/>
        </p:nvPicPr>
        <p:blipFill>
          <a:blip r:embed="rId3" cstate="print">
            <a:clrChange>
              <a:clrFrom>
                <a:srgbClr val="FFFFFF"/>
              </a:clrFrom>
              <a:clrTo>
                <a:srgbClr val="FFFFFF">
                  <a:alpha val="0"/>
                </a:srgbClr>
              </a:clrTo>
            </a:clrChange>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662818" y="1972310"/>
            <a:ext cx="3595631" cy="2096966"/>
          </a:xfrm>
          <a:prstGeom prst="rect">
            <a:avLst/>
          </a:prstGeom>
        </p:spPr>
      </p:pic>
      <p:sp>
        <p:nvSpPr>
          <p:cNvPr id="3" name="矩形 2">
            <a:extLst>
              <a:ext uri="{FF2B5EF4-FFF2-40B4-BE49-F238E27FC236}">
                <a16:creationId xmlns:a16="http://schemas.microsoft.com/office/drawing/2014/main" id="{F684B292-31DF-4DE3-8AC7-201A1BB86B14}"/>
              </a:ext>
            </a:extLst>
          </p:cNvPr>
          <p:cNvSpPr/>
          <p:nvPr/>
        </p:nvSpPr>
        <p:spPr>
          <a:xfrm>
            <a:off x="128676" y="198485"/>
            <a:ext cx="3595631" cy="461665"/>
          </a:xfrm>
          <a:prstGeom prst="rect">
            <a:avLst/>
          </a:prstGeom>
          <a:noFill/>
        </p:spPr>
        <p:txBody>
          <a:bodyPr wrap="square" lIns="91440" tIns="45720" rIns="91440" bIns="45720">
            <a:spAutoFit/>
          </a:bodyPr>
          <a:lstStyle/>
          <a:p>
            <a:r>
              <a:rPr lang="zh-CN" altLang="en-US" sz="2400" b="1" dirty="0">
                <a:ln w="10160">
                  <a:noFill/>
                  <a:prstDash val="solid"/>
                </a:ln>
                <a:solidFill>
                  <a:srgbClr val="4C6E7A"/>
                </a:solidFill>
              </a:rPr>
              <a:t>计算资源内任务调度机制</a:t>
            </a:r>
          </a:p>
        </p:txBody>
      </p:sp>
      <p:cxnSp>
        <p:nvCxnSpPr>
          <p:cNvPr id="5" name="直接连接符 4">
            <a:extLst>
              <a:ext uri="{FF2B5EF4-FFF2-40B4-BE49-F238E27FC236}">
                <a16:creationId xmlns:a16="http://schemas.microsoft.com/office/drawing/2014/main" id="{6A76D50D-34BB-4D11-B5BC-AE73E191EB7E}"/>
              </a:ext>
            </a:extLst>
          </p:cNvPr>
          <p:cNvCxnSpPr>
            <a:cxnSpLocks/>
          </p:cNvCxnSpPr>
          <p:nvPr/>
        </p:nvCxnSpPr>
        <p:spPr>
          <a:xfrm>
            <a:off x="960120" y="2395488"/>
            <a:ext cx="284480" cy="566152"/>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6" name="直接连接符 5">
            <a:extLst>
              <a:ext uri="{FF2B5EF4-FFF2-40B4-BE49-F238E27FC236}">
                <a16:creationId xmlns:a16="http://schemas.microsoft.com/office/drawing/2014/main" id="{E0E1755C-66CF-49B2-8082-6051963453E1}"/>
              </a:ext>
            </a:extLst>
          </p:cNvPr>
          <p:cNvCxnSpPr>
            <a:cxnSpLocks/>
          </p:cNvCxnSpPr>
          <p:nvPr/>
        </p:nvCxnSpPr>
        <p:spPr>
          <a:xfrm>
            <a:off x="1563954" y="3312160"/>
            <a:ext cx="325806" cy="37084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6AC40035-9DB3-4E41-BCA9-61E3A68FA607}"/>
              </a:ext>
            </a:extLst>
          </p:cNvPr>
          <p:cNvCxnSpPr>
            <a:cxnSpLocks/>
          </p:cNvCxnSpPr>
          <p:nvPr/>
        </p:nvCxnSpPr>
        <p:spPr>
          <a:xfrm>
            <a:off x="2844800" y="3134360"/>
            <a:ext cx="985520" cy="59944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1" name="文本1">
            <a:extLst>
              <a:ext uri="{FF2B5EF4-FFF2-40B4-BE49-F238E27FC236}">
                <a16:creationId xmlns:a16="http://schemas.microsoft.com/office/drawing/2014/main" id="{186C06FC-836F-495C-B180-77F0C2EAE52D}"/>
              </a:ext>
            </a:extLst>
          </p:cNvPr>
          <p:cNvSpPr>
            <a:spLocks noChangeArrowheads="1"/>
          </p:cNvSpPr>
          <p:nvPr/>
        </p:nvSpPr>
        <p:spPr bwMode="black">
          <a:xfrm>
            <a:off x="664064" y="1334153"/>
            <a:ext cx="2389016" cy="504172"/>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wrap="square" lIns="72576" tIns="36288" rIns="72576" bIns="36288" anchor="ctr">
            <a:spAutoFit/>
          </a:bodyPr>
          <a:lstStyle/>
          <a:p>
            <a:pPr algn="just">
              <a:defRPr/>
            </a:pPr>
            <a:r>
              <a:rPr lang="zh-CN" altLang="en-US" sz="1400" kern="0" dirty="0"/>
              <a:t>最长路径：</a:t>
            </a:r>
            <a:endParaRPr lang="en-US" altLang="zh-CN" sz="1400" kern="0" dirty="0"/>
          </a:p>
          <a:p>
            <a:pPr algn="just">
              <a:defRPr/>
            </a:pPr>
            <a:r>
              <a:rPr lang="en-US" altLang="zh-CN" sz="1400" kern="0" dirty="0"/>
              <a:t>	A </a:t>
            </a:r>
            <a:r>
              <a:rPr lang="zh-CN" altLang="en-US" sz="1400" kern="0" dirty="0"/>
              <a:t>→ </a:t>
            </a:r>
            <a:r>
              <a:rPr lang="en-US" altLang="zh-CN" sz="1400" kern="0" dirty="0"/>
              <a:t>C </a:t>
            </a:r>
            <a:r>
              <a:rPr lang="zh-CN" altLang="en-US" sz="1400" kern="0" dirty="0"/>
              <a:t>→ </a:t>
            </a:r>
            <a:r>
              <a:rPr lang="en-US" altLang="zh-CN" sz="1400" kern="0" dirty="0"/>
              <a:t>D </a:t>
            </a:r>
            <a:r>
              <a:rPr lang="zh-CN" altLang="en-US" sz="1400" kern="0" dirty="0"/>
              <a:t>→ </a:t>
            </a:r>
            <a:r>
              <a:rPr lang="en-US" altLang="zh-CN" sz="1400" kern="0" dirty="0"/>
              <a:t>E </a:t>
            </a:r>
            <a:r>
              <a:rPr lang="zh-CN" altLang="en-US" sz="1400" kern="0" dirty="0"/>
              <a:t>→ </a:t>
            </a:r>
            <a:r>
              <a:rPr lang="en-US" altLang="zh-CN" sz="1400" kern="0" dirty="0"/>
              <a:t>G</a:t>
            </a:r>
          </a:p>
        </p:txBody>
      </p:sp>
      <p:sp>
        <p:nvSpPr>
          <p:cNvPr id="12" name="文本1">
            <a:extLst>
              <a:ext uri="{FF2B5EF4-FFF2-40B4-BE49-F238E27FC236}">
                <a16:creationId xmlns:a16="http://schemas.microsoft.com/office/drawing/2014/main" id="{400A4FD5-B2A7-499E-8356-1B2DEC077B44}"/>
              </a:ext>
            </a:extLst>
          </p:cNvPr>
          <p:cNvSpPr>
            <a:spLocks noChangeArrowheads="1"/>
          </p:cNvSpPr>
          <p:nvPr/>
        </p:nvSpPr>
        <p:spPr bwMode="black">
          <a:xfrm>
            <a:off x="4590904" y="1735683"/>
            <a:ext cx="2180736" cy="719616"/>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wrap="square" lIns="72576" tIns="36288" rIns="72576" bIns="36288" anchor="ctr">
            <a:spAutoFit/>
          </a:bodyPr>
          <a:lstStyle/>
          <a:p>
            <a:pPr algn="just">
              <a:defRPr/>
            </a:pPr>
            <a:r>
              <a:rPr lang="zh-CN" altLang="en-US" sz="1400" kern="0" dirty="0"/>
              <a:t>最长路径上子任务的完成时间延长造成其余子任务等待。</a:t>
            </a:r>
            <a:endParaRPr lang="en-US" altLang="zh-CN" sz="1400" kern="0" dirty="0"/>
          </a:p>
        </p:txBody>
      </p:sp>
      <p:cxnSp>
        <p:nvCxnSpPr>
          <p:cNvPr id="18" name="直接连接符 17">
            <a:extLst>
              <a:ext uri="{FF2B5EF4-FFF2-40B4-BE49-F238E27FC236}">
                <a16:creationId xmlns:a16="http://schemas.microsoft.com/office/drawing/2014/main" id="{0505A6C1-065A-448E-AEBE-F07BFD3C8C80}"/>
              </a:ext>
            </a:extLst>
          </p:cNvPr>
          <p:cNvCxnSpPr>
            <a:cxnSpLocks/>
          </p:cNvCxnSpPr>
          <p:nvPr/>
        </p:nvCxnSpPr>
        <p:spPr>
          <a:xfrm flipV="1">
            <a:off x="2204378" y="3312160"/>
            <a:ext cx="307967" cy="37084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21" name="矩形 20">
            <a:extLst>
              <a:ext uri="{FF2B5EF4-FFF2-40B4-BE49-F238E27FC236}">
                <a16:creationId xmlns:a16="http://schemas.microsoft.com/office/drawing/2014/main" id="{1B500034-9B6C-41B4-A0E2-08EFEC9DA779}"/>
              </a:ext>
            </a:extLst>
          </p:cNvPr>
          <p:cNvSpPr/>
          <p:nvPr/>
        </p:nvSpPr>
        <p:spPr>
          <a:xfrm>
            <a:off x="1790240" y="3579910"/>
            <a:ext cx="531496" cy="531496"/>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38563460"/>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96CE6D28-E746-4DB6-9818-66E3BC9154D4}"/>
              </a:ext>
            </a:extLst>
          </p:cNvPr>
          <p:cNvSpPr/>
          <p:nvPr/>
        </p:nvSpPr>
        <p:spPr>
          <a:xfrm>
            <a:off x="128676" y="198485"/>
            <a:ext cx="3595631" cy="461665"/>
          </a:xfrm>
          <a:prstGeom prst="rect">
            <a:avLst/>
          </a:prstGeom>
          <a:noFill/>
        </p:spPr>
        <p:txBody>
          <a:bodyPr wrap="square" lIns="91440" tIns="45720" rIns="91440" bIns="45720">
            <a:spAutoFit/>
          </a:bodyPr>
          <a:lstStyle/>
          <a:p>
            <a:r>
              <a:rPr lang="zh-CN" altLang="en-US" sz="2400" b="1" dirty="0">
                <a:ln w="10160">
                  <a:noFill/>
                  <a:prstDash val="solid"/>
                </a:ln>
                <a:solidFill>
                  <a:srgbClr val="4C6E7A"/>
                </a:solidFill>
              </a:rPr>
              <a:t>可行性分析</a:t>
            </a:r>
          </a:p>
        </p:txBody>
      </p:sp>
      <p:sp>
        <p:nvSpPr>
          <p:cNvPr id="3" name="文本1">
            <a:extLst>
              <a:ext uri="{FF2B5EF4-FFF2-40B4-BE49-F238E27FC236}">
                <a16:creationId xmlns:a16="http://schemas.microsoft.com/office/drawing/2014/main" id="{45A11F27-FCE7-41B9-94B0-1A615C12C801}"/>
              </a:ext>
            </a:extLst>
          </p:cNvPr>
          <p:cNvSpPr>
            <a:spLocks noChangeArrowheads="1"/>
          </p:cNvSpPr>
          <p:nvPr/>
        </p:nvSpPr>
        <p:spPr bwMode="black">
          <a:xfrm>
            <a:off x="359972" y="1075951"/>
            <a:ext cx="6138056" cy="935059"/>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wrap="square" lIns="72576" tIns="36288" rIns="72576" bIns="36288" anchor="ctr">
            <a:spAutoFit/>
          </a:bodyPr>
          <a:lstStyle/>
          <a:p>
            <a:pPr algn="just">
              <a:defRPr/>
            </a:pPr>
            <a:r>
              <a:rPr lang="zh-CN" altLang="en-US" sz="1400" kern="0" dirty="0"/>
              <a:t>目前，国内外对于边缘计算的资源分配已有一定的研究。但大多数研究集中在粗粒度的资源分配，或者采用高复杂度的细粒度资源分配方案。同时，细粒度任务在多计算节点环境下的资源分配研究具有实际意义，因此拟定本课题的研究方案。同时，本研究课题获得北京市自然科学基金项目的支持。</a:t>
            </a:r>
          </a:p>
        </p:txBody>
      </p:sp>
      <p:sp>
        <p:nvSpPr>
          <p:cNvPr id="4" name="文本1">
            <a:extLst>
              <a:ext uri="{FF2B5EF4-FFF2-40B4-BE49-F238E27FC236}">
                <a16:creationId xmlns:a16="http://schemas.microsoft.com/office/drawing/2014/main" id="{B87F4672-4D03-41DF-83EA-822DAA7416BC}"/>
              </a:ext>
            </a:extLst>
          </p:cNvPr>
          <p:cNvSpPr>
            <a:spLocks noChangeArrowheads="1"/>
          </p:cNvSpPr>
          <p:nvPr/>
        </p:nvSpPr>
        <p:spPr bwMode="black">
          <a:xfrm>
            <a:off x="359972" y="2356111"/>
            <a:ext cx="6138056" cy="935059"/>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wrap="square" lIns="72576" tIns="36288" rIns="72576" bIns="36288" anchor="ctr">
            <a:spAutoFit/>
          </a:bodyPr>
          <a:lstStyle/>
          <a:p>
            <a:pPr algn="just">
              <a:defRPr/>
            </a:pPr>
            <a:r>
              <a:rPr lang="zh-CN" altLang="en-US" sz="1400" kern="0" dirty="0"/>
              <a:t>本课题使用</a:t>
            </a:r>
            <a:r>
              <a:rPr lang="en-US" altLang="zh-CN" sz="1400" kern="0" dirty="0"/>
              <a:t>Cloud Computing and Distributed Systems (CLOUDS) </a:t>
            </a:r>
            <a:r>
              <a:rPr lang="zh-CN" altLang="en-US" sz="1400" kern="0" dirty="0"/>
              <a:t>实验室研发的</a:t>
            </a:r>
            <a:r>
              <a:rPr lang="en-US" altLang="zh-CN" sz="1400" kern="0" dirty="0" err="1"/>
              <a:t>iFogsim</a:t>
            </a:r>
            <a:r>
              <a:rPr lang="zh-CN" altLang="en-US" sz="1400" kern="0" dirty="0"/>
              <a:t>模拟器。该模拟器发表与</a:t>
            </a:r>
            <a:r>
              <a:rPr lang="en-US" altLang="zh-CN" sz="1400" kern="0" dirty="0"/>
              <a:t>2016</a:t>
            </a:r>
            <a:r>
              <a:rPr lang="zh-CN" altLang="en-US" sz="1400" kern="0" dirty="0"/>
              <a:t>年，基于云计算领域广为使用的</a:t>
            </a:r>
            <a:r>
              <a:rPr lang="en-US" altLang="zh-CN" sz="1400" kern="0" dirty="0" err="1"/>
              <a:t>Cloudsim</a:t>
            </a:r>
            <a:r>
              <a:rPr lang="zh-CN" altLang="en-US" sz="1400" kern="0" dirty="0"/>
              <a:t>模拟器，其可以仿真边缘计算节点的计算功耗、通信功耗和数据转发、本地计算等活动。已有许多国内外研究采用该模拟器进行实验。</a:t>
            </a:r>
          </a:p>
        </p:txBody>
      </p:sp>
    </p:spTree>
    <p:extLst>
      <p:ext uri="{BB962C8B-B14F-4D97-AF65-F5344CB8AC3E}">
        <p14:creationId xmlns:p14="http://schemas.microsoft.com/office/powerpoint/2010/main" val="1428128529"/>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30011E-4753-464C-B1FB-B037A8AA5A0D}"/>
              </a:ext>
            </a:extLst>
          </p:cNvPr>
          <p:cNvSpPr/>
          <p:nvPr/>
        </p:nvSpPr>
        <p:spPr>
          <a:xfrm>
            <a:off x="128676" y="198485"/>
            <a:ext cx="3595631" cy="461665"/>
          </a:xfrm>
          <a:prstGeom prst="rect">
            <a:avLst/>
          </a:prstGeom>
          <a:noFill/>
        </p:spPr>
        <p:txBody>
          <a:bodyPr wrap="square" lIns="91440" tIns="45720" rIns="91440" bIns="45720">
            <a:spAutoFit/>
          </a:bodyPr>
          <a:lstStyle/>
          <a:p>
            <a:r>
              <a:rPr lang="zh-CN" altLang="en-US" sz="2400" b="1" dirty="0">
                <a:ln w="10160">
                  <a:noFill/>
                  <a:prstDash val="solid"/>
                </a:ln>
                <a:solidFill>
                  <a:srgbClr val="4C6E7A"/>
                </a:solidFill>
              </a:rPr>
              <a:t>论文研究进度计划</a:t>
            </a:r>
          </a:p>
        </p:txBody>
      </p:sp>
      <p:sp>
        <p:nvSpPr>
          <p:cNvPr id="4" name="文本1">
            <a:extLst>
              <a:ext uri="{FF2B5EF4-FFF2-40B4-BE49-F238E27FC236}">
                <a16:creationId xmlns:a16="http://schemas.microsoft.com/office/drawing/2014/main" id="{39493EF3-F79F-4293-B424-561F061EF76C}"/>
              </a:ext>
            </a:extLst>
          </p:cNvPr>
          <p:cNvSpPr>
            <a:spLocks noChangeArrowheads="1"/>
          </p:cNvSpPr>
          <p:nvPr/>
        </p:nvSpPr>
        <p:spPr bwMode="black">
          <a:xfrm>
            <a:off x="359972" y="1117504"/>
            <a:ext cx="6138056" cy="1796834"/>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wrap="square" lIns="72576" tIns="36288" rIns="72576" bIns="36288" anchor="ctr">
            <a:spAutoFit/>
          </a:bodyPr>
          <a:lstStyle/>
          <a:p>
            <a:pPr algn="just">
              <a:defRPr/>
            </a:pPr>
            <a:r>
              <a:rPr lang="en-US" altLang="zh-CN" sz="1400" kern="0" dirty="0"/>
              <a:t>2019</a:t>
            </a:r>
            <a:r>
              <a:rPr lang="zh-CN" altLang="en-US" sz="1400" kern="0" dirty="0"/>
              <a:t>年</a:t>
            </a:r>
            <a:r>
              <a:rPr lang="en-US" altLang="zh-CN" sz="1400" kern="0" dirty="0"/>
              <a:t>9</a:t>
            </a:r>
            <a:r>
              <a:rPr lang="zh-CN" altLang="en-US" sz="1400" kern="0" dirty="0"/>
              <a:t>月</a:t>
            </a:r>
            <a:r>
              <a:rPr lang="en-US" altLang="zh-CN" sz="1400" kern="0" dirty="0"/>
              <a:t>-2020</a:t>
            </a:r>
            <a:r>
              <a:rPr lang="zh-CN" altLang="en-US" sz="1400" kern="0" dirty="0"/>
              <a:t>年</a:t>
            </a:r>
            <a:r>
              <a:rPr lang="en-US" altLang="zh-CN" sz="1400" kern="0" dirty="0"/>
              <a:t>1</a:t>
            </a:r>
            <a:r>
              <a:rPr lang="zh-CN" altLang="en-US" sz="1400" kern="0" dirty="0"/>
              <a:t>月：查阅相关的国内外文献，了解该领域前沿性研究的主要内容、最新成果和动态，从中发掘论文研究的切入点，确定论文的研究方向，并完成开题报告。</a:t>
            </a:r>
          </a:p>
          <a:p>
            <a:pPr algn="just">
              <a:defRPr/>
            </a:pPr>
            <a:r>
              <a:rPr lang="en-US" altLang="zh-CN" sz="1400" kern="0" dirty="0"/>
              <a:t>2020</a:t>
            </a:r>
            <a:r>
              <a:rPr lang="zh-CN" altLang="en-US" sz="1400" kern="0" dirty="0"/>
              <a:t>年</a:t>
            </a:r>
            <a:r>
              <a:rPr lang="en-US" altLang="zh-CN" sz="1400" kern="0" dirty="0"/>
              <a:t>2</a:t>
            </a:r>
            <a:r>
              <a:rPr lang="zh-CN" altLang="en-US" sz="1400" kern="0" dirty="0"/>
              <a:t>月</a:t>
            </a:r>
            <a:r>
              <a:rPr lang="en-US" altLang="zh-CN" sz="1400" kern="0" dirty="0"/>
              <a:t>-2020</a:t>
            </a:r>
            <a:r>
              <a:rPr lang="zh-CN" altLang="en-US" sz="1400" kern="0" dirty="0"/>
              <a:t>年</a:t>
            </a:r>
            <a:r>
              <a:rPr lang="en-US" altLang="zh-CN" sz="1400" kern="0" dirty="0"/>
              <a:t>6</a:t>
            </a:r>
            <a:r>
              <a:rPr lang="zh-CN" altLang="en-US" sz="1400" kern="0" dirty="0"/>
              <a:t>月：搭建仿真环境，完成子任务汇聚算法，完成资源分配算法。</a:t>
            </a:r>
          </a:p>
          <a:p>
            <a:pPr algn="just">
              <a:defRPr/>
            </a:pPr>
            <a:r>
              <a:rPr lang="en-US" altLang="zh-CN" sz="1400" kern="0" dirty="0"/>
              <a:t>2020</a:t>
            </a:r>
            <a:r>
              <a:rPr lang="zh-CN" altLang="en-US" sz="1400" kern="0" dirty="0"/>
              <a:t>年</a:t>
            </a:r>
            <a:r>
              <a:rPr lang="en-US" altLang="zh-CN" sz="1400" kern="0" dirty="0"/>
              <a:t>7</a:t>
            </a:r>
            <a:r>
              <a:rPr lang="zh-CN" altLang="en-US" sz="1400" kern="0" dirty="0"/>
              <a:t>月</a:t>
            </a:r>
            <a:r>
              <a:rPr lang="en-US" altLang="zh-CN" sz="1400" kern="0" dirty="0"/>
              <a:t>-2020</a:t>
            </a:r>
            <a:r>
              <a:rPr lang="zh-CN" altLang="en-US" sz="1400" kern="0" dirty="0"/>
              <a:t>年</a:t>
            </a:r>
            <a:r>
              <a:rPr lang="en-US" altLang="zh-CN" sz="1400" kern="0" dirty="0"/>
              <a:t>12</a:t>
            </a:r>
            <a:r>
              <a:rPr lang="zh-CN" altLang="en-US" sz="1400" kern="0" dirty="0"/>
              <a:t>月：测试不同拓扑结构的表现，在实验结果的基础上对其进一步改进和优化。</a:t>
            </a:r>
          </a:p>
          <a:p>
            <a:pPr algn="just">
              <a:defRPr/>
            </a:pPr>
            <a:r>
              <a:rPr lang="en-US" altLang="zh-CN" sz="1400" kern="0" dirty="0"/>
              <a:t>2021</a:t>
            </a:r>
            <a:r>
              <a:rPr lang="zh-CN" altLang="en-US" sz="1400" kern="0" dirty="0"/>
              <a:t>年</a:t>
            </a:r>
            <a:r>
              <a:rPr lang="en-US" altLang="zh-CN" sz="1400" kern="0" dirty="0"/>
              <a:t>1</a:t>
            </a:r>
            <a:r>
              <a:rPr lang="zh-CN" altLang="en-US" sz="1400" kern="0" dirty="0"/>
              <a:t>月</a:t>
            </a:r>
            <a:r>
              <a:rPr lang="en-US" altLang="zh-CN" sz="1400" kern="0" dirty="0"/>
              <a:t>-2021</a:t>
            </a:r>
            <a:r>
              <a:rPr lang="zh-CN" altLang="en-US" sz="1400" kern="0" dirty="0"/>
              <a:t>年</a:t>
            </a:r>
            <a:r>
              <a:rPr lang="en-US" altLang="zh-CN" sz="1400" kern="0" dirty="0"/>
              <a:t>3</a:t>
            </a:r>
            <a:r>
              <a:rPr lang="zh-CN" altLang="en-US" sz="1400" kern="0" dirty="0"/>
              <a:t>月：完成毕业论文的撰写。  </a:t>
            </a:r>
          </a:p>
        </p:txBody>
      </p:sp>
    </p:spTree>
    <p:extLst>
      <p:ext uri="{BB962C8B-B14F-4D97-AF65-F5344CB8AC3E}">
        <p14:creationId xmlns:p14="http://schemas.microsoft.com/office/powerpoint/2010/main" val="530180615"/>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1">
            <a:extLst>
              <a:ext uri="{FF2B5EF4-FFF2-40B4-BE49-F238E27FC236}">
                <a16:creationId xmlns:a16="http://schemas.microsoft.com/office/drawing/2014/main" id="{22408BA2-9498-4B84-9B3C-6A4911613F93}"/>
              </a:ext>
            </a:extLst>
          </p:cNvPr>
          <p:cNvSpPr>
            <a:spLocks noChangeArrowheads="1"/>
          </p:cNvSpPr>
          <p:nvPr/>
        </p:nvSpPr>
        <p:spPr bwMode="black">
          <a:xfrm>
            <a:off x="1955092" y="1759801"/>
            <a:ext cx="4557468" cy="811949"/>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wrap="square" lIns="72576" tIns="36288" rIns="72576" bIns="36288" anchor="ctr">
            <a:spAutoFit/>
          </a:bodyPr>
          <a:lstStyle/>
          <a:p>
            <a:pPr algn="just">
              <a:defRPr/>
            </a:pPr>
            <a:r>
              <a:rPr lang="zh-CN" altLang="en-US" sz="2400" kern="0" dirty="0"/>
              <a:t>感谢各位老师的聆听， </a:t>
            </a:r>
          </a:p>
          <a:p>
            <a:pPr algn="just">
              <a:defRPr/>
            </a:pPr>
            <a:r>
              <a:rPr lang="zh-CN" altLang="en-US" sz="2400" kern="0" dirty="0"/>
              <a:t>请各位老师批评指正！</a:t>
            </a:r>
          </a:p>
        </p:txBody>
      </p:sp>
    </p:spTree>
    <p:extLst>
      <p:ext uri="{BB962C8B-B14F-4D97-AF65-F5344CB8AC3E}">
        <p14:creationId xmlns:p14="http://schemas.microsoft.com/office/powerpoint/2010/main" val="1595435697"/>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9" name="组合 28"/>
          <p:cNvGrpSpPr>
            <a:grpSpLocks/>
          </p:cNvGrpSpPr>
          <p:nvPr/>
        </p:nvGrpSpPr>
        <p:grpSpPr bwMode="auto">
          <a:xfrm>
            <a:off x="-304435" y="538850"/>
            <a:ext cx="2765425" cy="963612"/>
            <a:chOff x="219753" y="1976522"/>
            <a:chExt cx="2765362" cy="964005"/>
          </a:xfrm>
        </p:grpSpPr>
        <p:sp>
          <p:nvSpPr>
            <p:cNvPr id="2" name="文本框 38"/>
            <p:cNvSpPr txBox="1"/>
            <p:nvPr/>
          </p:nvSpPr>
          <p:spPr>
            <a:xfrm>
              <a:off x="219753" y="2418027"/>
              <a:ext cx="2741551" cy="522500"/>
            </a:xfrm>
            <a:prstGeom prst="rect">
              <a:avLst/>
            </a:prstGeom>
            <a:noFill/>
          </p:spPr>
          <p:txBody>
            <a:bodyPr>
              <a:spAutoFit/>
            </a:bodyPr>
            <a:lstStyle/>
            <a:p>
              <a:pPr algn="r" eaLnBrk="1" fontAlgn="auto" hangingPunct="1">
                <a:spcBef>
                  <a:spcPts val="0"/>
                </a:spcBef>
                <a:spcAft>
                  <a:spcPts val="0"/>
                </a:spcAft>
                <a:defRPr/>
              </a:pPr>
              <a:r>
                <a:rPr lang="en-US" altLang="zh-CN" sz="2800" b="1" dirty="0">
                  <a:solidFill>
                    <a:schemeClr val="bg1">
                      <a:lumMod val="65000"/>
                    </a:schemeClr>
                  </a:solidFill>
                  <a:latin typeface="+mn-lt"/>
                </a:rPr>
                <a:t>CONTENTS</a:t>
              </a:r>
              <a:endParaRPr lang="zh-CN" altLang="en-US" sz="2800" b="1" dirty="0">
                <a:solidFill>
                  <a:schemeClr val="bg1">
                    <a:lumMod val="65000"/>
                  </a:schemeClr>
                </a:solidFill>
                <a:latin typeface="+mn-lt"/>
              </a:endParaRPr>
            </a:p>
          </p:txBody>
        </p:sp>
        <p:sp>
          <p:nvSpPr>
            <p:cNvPr id="3" name="文本框 11"/>
            <p:cNvSpPr txBox="1"/>
            <p:nvPr/>
          </p:nvSpPr>
          <p:spPr>
            <a:xfrm>
              <a:off x="1980251" y="1976522"/>
              <a:ext cx="1004864" cy="584438"/>
            </a:xfrm>
            <a:prstGeom prst="rect">
              <a:avLst/>
            </a:prstGeom>
            <a:noFill/>
          </p:spPr>
          <p:txBody>
            <a:bodyPr wrap="none">
              <a:spAutoFit/>
            </a:bodyPr>
            <a:lstStyle/>
            <a:p>
              <a:pPr eaLnBrk="1" fontAlgn="auto" hangingPunct="1">
                <a:spcBef>
                  <a:spcPts val="0"/>
                </a:spcBef>
                <a:spcAft>
                  <a:spcPts val="0"/>
                </a:spcAft>
                <a:defRPr/>
              </a:pPr>
              <a:r>
                <a:rPr lang="zh-CN" altLang="en-US" sz="3200" b="1" dirty="0">
                  <a:solidFill>
                    <a:schemeClr val="tx1">
                      <a:lumMod val="75000"/>
                      <a:lumOff val="25000"/>
                    </a:schemeClr>
                  </a:solidFill>
                  <a:latin typeface="微软雅黑" pitchFamily="34" charset="-122"/>
                </a:rPr>
                <a:t>目录</a:t>
              </a:r>
            </a:p>
          </p:txBody>
        </p:sp>
      </p:grpSp>
      <p:sp>
        <p:nvSpPr>
          <p:cNvPr id="4" name="文本框 18"/>
          <p:cNvSpPr txBox="1"/>
          <p:nvPr/>
        </p:nvSpPr>
        <p:spPr>
          <a:xfrm>
            <a:off x="2841625" y="2114551"/>
            <a:ext cx="1441420" cy="307777"/>
          </a:xfrm>
          <a:prstGeom prst="rect">
            <a:avLst/>
          </a:prstGeom>
          <a:noFill/>
        </p:spPr>
        <p:txBody>
          <a:bodyPr wrap="none">
            <a:spAutoFit/>
          </a:bodyPr>
          <a:lstStyle/>
          <a:p>
            <a:pPr eaLnBrk="1" fontAlgn="auto" hangingPunct="1">
              <a:spcBef>
                <a:spcPts val="0"/>
              </a:spcBef>
              <a:spcAft>
                <a:spcPts val="0"/>
              </a:spcAft>
              <a:defRPr/>
            </a:pPr>
            <a:r>
              <a:rPr lang="zh-CN" altLang="en-US" sz="1400" dirty="0">
                <a:solidFill>
                  <a:schemeClr val="tx1">
                    <a:lumMod val="75000"/>
                    <a:lumOff val="25000"/>
                  </a:schemeClr>
                </a:solidFill>
                <a:latin typeface="微软雅黑" pitchFamily="34" charset="-122"/>
              </a:rPr>
              <a:t>选题背景及意义</a:t>
            </a:r>
          </a:p>
        </p:txBody>
      </p:sp>
      <p:grpSp>
        <p:nvGrpSpPr>
          <p:cNvPr id="5" name="组合 4"/>
          <p:cNvGrpSpPr>
            <a:grpSpLocks/>
          </p:cNvGrpSpPr>
          <p:nvPr/>
        </p:nvGrpSpPr>
        <p:grpSpPr bwMode="auto">
          <a:xfrm>
            <a:off x="2378684" y="2047874"/>
            <a:ext cx="461352" cy="523220"/>
            <a:chOff x="3521490" y="2047768"/>
            <a:chExt cx="461597" cy="522566"/>
          </a:xfrm>
        </p:grpSpPr>
        <p:sp>
          <p:nvSpPr>
            <p:cNvPr id="11290" name="文本框 16"/>
            <p:cNvSpPr txBox="1">
              <a:spLocks noChangeArrowheads="1"/>
            </p:cNvSpPr>
            <p:nvPr/>
          </p:nvSpPr>
          <p:spPr bwMode="auto">
            <a:xfrm>
              <a:off x="3521490" y="2047768"/>
              <a:ext cx="385246" cy="5225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algn="ctr" eaLnBrk="1" hangingPunct="1"/>
              <a:r>
                <a:rPr lang="en-US" altLang="zh-CN" sz="2800">
                  <a:solidFill>
                    <a:srgbClr val="414455"/>
                  </a:solidFill>
                </a:rPr>
                <a:t>1</a:t>
              </a:r>
              <a:endParaRPr lang="zh-CN" altLang="en-US" sz="2800">
                <a:solidFill>
                  <a:srgbClr val="414455"/>
                </a:solidFill>
              </a:endParaRPr>
            </a:p>
          </p:txBody>
        </p:sp>
        <p:cxnSp>
          <p:nvCxnSpPr>
            <p:cNvPr id="7" name="直接连接符 6"/>
            <p:cNvCxnSpPr/>
            <p:nvPr/>
          </p:nvCxnSpPr>
          <p:spPr>
            <a:xfrm flipH="1">
              <a:off x="3736893" y="2226932"/>
              <a:ext cx="246194" cy="247340"/>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grpSp>
      <p:sp>
        <p:nvSpPr>
          <p:cNvPr id="8" name="文本框 21"/>
          <p:cNvSpPr txBox="1"/>
          <p:nvPr/>
        </p:nvSpPr>
        <p:spPr>
          <a:xfrm>
            <a:off x="5427664" y="2139950"/>
            <a:ext cx="902811" cy="307777"/>
          </a:xfrm>
          <a:prstGeom prst="rect">
            <a:avLst/>
          </a:prstGeom>
          <a:noFill/>
        </p:spPr>
        <p:txBody>
          <a:bodyPr wrap="none">
            <a:spAutoFit/>
          </a:bodyPr>
          <a:lstStyle/>
          <a:p>
            <a:pPr eaLnBrk="1" fontAlgn="auto" hangingPunct="1">
              <a:spcBef>
                <a:spcPts val="0"/>
              </a:spcBef>
              <a:spcAft>
                <a:spcPts val="0"/>
              </a:spcAft>
              <a:defRPr/>
            </a:pPr>
            <a:r>
              <a:rPr lang="zh-CN" altLang="en-US" sz="1400" dirty="0">
                <a:solidFill>
                  <a:schemeClr val="tx1">
                    <a:lumMod val="75000"/>
                    <a:lumOff val="25000"/>
                  </a:schemeClr>
                </a:solidFill>
                <a:latin typeface="微软雅黑" pitchFamily="34" charset="-122"/>
              </a:rPr>
              <a:t>研究方案</a:t>
            </a:r>
          </a:p>
        </p:txBody>
      </p:sp>
      <p:grpSp>
        <p:nvGrpSpPr>
          <p:cNvPr id="9" name="组合 8"/>
          <p:cNvGrpSpPr>
            <a:grpSpLocks/>
          </p:cNvGrpSpPr>
          <p:nvPr/>
        </p:nvGrpSpPr>
        <p:grpSpPr bwMode="auto">
          <a:xfrm>
            <a:off x="4934723" y="2057399"/>
            <a:ext cx="492938" cy="523220"/>
            <a:chOff x="6077966" y="2057986"/>
            <a:chExt cx="492760" cy="522566"/>
          </a:xfrm>
        </p:grpSpPr>
        <p:sp>
          <p:nvSpPr>
            <p:cNvPr id="11288" name="文本框 20"/>
            <p:cNvSpPr txBox="1">
              <a:spLocks noChangeArrowheads="1"/>
            </p:cNvSpPr>
            <p:nvPr/>
          </p:nvSpPr>
          <p:spPr bwMode="auto">
            <a:xfrm>
              <a:off x="6077966" y="2057986"/>
              <a:ext cx="384903" cy="5225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algn="ctr" eaLnBrk="1" hangingPunct="1"/>
              <a:r>
                <a:rPr lang="en-US" altLang="zh-CN" sz="2800">
                  <a:solidFill>
                    <a:srgbClr val="414455"/>
                  </a:solidFill>
                </a:rPr>
                <a:t>4</a:t>
              </a:r>
              <a:endParaRPr lang="zh-CN" altLang="en-US" sz="2800">
                <a:solidFill>
                  <a:srgbClr val="414455"/>
                </a:solidFill>
              </a:endParaRPr>
            </a:p>
          </p:txBody>
        </p:sp>
        <p:cxnSp>
          <p:nvCxnSpPr>
            <p:cNvPr id="11" name="直接连接符 10"/>
            <p:cNvCxnSpPr/>
            <p:nvPr/>
          </p:nvCxnSpPr>
          <p:spPr>
            <a:xfrm flipH="1">
              <a:off x="6324752" y="2227637"/>
              <a:ext cx="245974" cy="245754"/>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grpSp>
      <p:sp>
        <p:nvSpPr>
          <p:cNvPr id="12" name="文本框 24"/>
          <p:cNvSpPr txBox="1"/>
          <p:nvPr/>
        </p:nvSpPr>
        <p:spPr>
          <a:xfrm>
            <a:off x="2841625" y="2693989"/>
            <a:ext cx="1441420" cy="307777"/>
          </a:xfrm>
          <a:prstGeom prst="rect">
            <a:avLst/>
          </a:prstGeom>
          <a:noFill/>
        </p:spPr>
        <p:txBody>
          <a:bodyPr wrap="none">
            <a:spAutoFit/>
          </a:bodyPr>
          <a:lstStyle/>
          <a:p>
            <a:pPr eaLnBrk="1" fontAlgn="auto" hangingPunct="1">
              <a:spcBef>
                <a:spcPts val="0"/>
              </a:spcBef>
              <a:spcAft>
                <a:spcPts val="0"/>
              </a:spcAft>
              <a:defRPr/>
            </a:pPr>
            <a:r>
              <a:rPr lang="zh-CN" altLang="en-US" sz="1400" dirty="0">
                <a:solidFill>
                  <a:schemeClr val="tx1">
                    <a:lumMod val="75000"/>
                    <a:lumOff val="25000"/>
                  </a:schemeClr>
                </a:solidFill>
                <a:latin typeface="微软雅黑" pitchFamily="34" charset="-122"/>
              </a:rPr>
              <a:t>国内外研究现状</a:t>
            </a:r>
          </a:p>
        </p:txBody>
      </p:sp>
      <p:grpSp>
        <p:nvGrpSpPr>
          <p:cNvPr id="13" name="组合 12"/>
          <p:cNvGrpSpPr>
            <a:grpSpLocks/>
          </p:cNvGrpSpPr>
          <p:nvPr/>
        </p:nvGrpSpPr>
        <p:grpSpPr bwMode="auto">
          <a:xfrm>
            <a:off x="2378684" y="2627311"/>
            <a:ext cx="461352" cy="523220"/>
            <a:chOff x="3521490" y="2627150"/>
            <a:chExt cx="461597" cy="524155"/>
          </a:xfrm>
        </p:grpSpPr>
        <p:sp>
          <p:nvSpPr>
            <p:cNvPr id="11286" name="文本框 23"/>
            <p:cNvSpPr txBox="1">
              <a:spLocks noChangeArrowheads="1"/>
            </p:cNvSpPr>
            <p:nvPr/>
          </p:nvSpPr>
          <p:spPr bwMode="auto">
            <a:xfrm>
              <a:off x="3521490" y="2627150"/>
              <a:ext cx="385246" cy="5241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algn="ctr" eaLnBrk="1" hangingPunct="1"/>
              <a:r>
                <a:rPr lang="en-US" altLang="zh-CN" sz="2800">
                  <a:solidFill>
                    <a:srgbClr val="414455"/>
                  </a:solidFill>
                </a:rPr>
                <a:t>2</a:t>
              </a:r>
              <a:endParaRPr lang="zh-CN" altLang="en-US" sz="2800">
                <a:solidFill>
                  <a:srgbClr val="414455"/>
                </a:solidFill>
              </a:endParaRPr>
            </a:p>
          </p:txBody>
        </p:sp>
        <p:cxnSp>
          <p:nvCxnSpPr>
            <p:cNvPr id="15" name="直接连接符 14"/>
            <p:cNvCxnSpPr/>
            <p:nvPr/>
          </p:nvCxnSpPr>
          <p:spPr>
            <a:xfrm flipH="1">
              <a:off x="3736893" y="2806857"/>
              <a:ext cx="246194" cy="246503"/>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grpSp>
      <p:sp>
        <p:nvSpPr>
          <p:cNvPr id="16" name="文本框 27"/>
          <p:cNvSpPr txBox="1"/>
          <p:nvPr/>
        </p:nvSpPr>
        <p:spPr>
          <a:xfrm>
            <a:off x="5427664" y="2719389"/>
            <a:ext cx="1261884" cy="307777"/>
          </a:xfrm>
          <a:prstGeom prst="rect">
            <a:avLst/>
          </a:prstGeom>
          <a:noFill/>
        </p:spPr>
        <p:txBody>
          <a:bodyPr wrap="none">
            <a:spAutoFit/>
          </a:bodyPr>
          <a:lstStyle/>
          <a:p>
            <a:pPr eaLnBrk="1" fontAlgn="auto" hangingPunct="1">
              <a:spcBef>
                <a:spcPts val="0"/>
              </a:spcBef>
              <a:spcAft>
                <a:spcPts val="0"/>
              </a:spcAft>
              <a:defRPr/>
            </a:pPr>
            <a:r>
              <a:rPr lang="zh-CN" altLang="en-US" sz="1400" dirty="0">
                <a:solidFill>
                  <a:schemeClr val="tx1">
                    <a:lumMod val="75000"/>
                    <a:lumOff val="25000"/>
                  </a:schemeClr>
                </a:solidFill>
                <a:latin typeface="微软雅黑" pitchFamily="34" charset="-122"/>
              </a:rPr>
              <a:t>预期研究成果</a:t>
            </a:r>
          </a:p>
        </p:txBody>
      </p:sp>
      <p:grpSp>
        <p:nvGrpSpPr>
          <p:cNvPr id="17" name="组合 16"/>
          <p:cNvGrpSpPr>
            <a:grpSpLocks/>
          </p:cNvGrpSpPr>
          <p:nvPr/>
        </p:nvGrpSpPr>
        <p:grpSpPr bwMode="auto">
          <a:xfrm>
            <a:off x="4934723" y="2636837"/>
            <a:ext cx="492938" cy="523220"/>
            <a:chOff x="6077966" y="2637368"/>
            <a:chExt cx="492760" cy="522566"/>
          </a:xfrm>
        </p:grpSpPr>
        <p:sp>
          <p:nvSpPr>
            <p:cNvPr id="11284" name="文本框 26"/>
            <p:cNvSpPr txBox="1">
              <a:spLocks noChangeArrowheads="1"/>
            </p:cNvSpPr>
            <p:nvPr/>
          </p:nvSpPr>
          <p:spPr bwMode="auto">
            <a:xfrm>
              <a:off x="6077966" y="2637368"/>
              <a:ext cx="384903" cy="5225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algn="ctr" eaLnBrk="1" hangingPunct="1"/>
              <a:r>
                <a:rPr lang="en-US" altLang="zh-CN" sz="2800">
                  <a:solidFill>
                    <a:srgbClr val="414455"/>
                  </a:solidFill>
                </a:rPr>
                <a:t>5</a:t>
              </a:r>
              <a:endParaRPr lang="zh-CN" altLang="en-US" sz="2800">
                <a:solidFill>
                  <a:srgbClr val="414455"/>
                </a:solidFill>
              </a:endParaRPr>
            </a:p>
          </p:txBody>
        </p:sp>
        <p:cxnSp>
          <p:nvCxnSpPr>
            <p:cNvPr id="19" name="直接连接符 18"/>
            <p:cNvCxnSpPr/>
            <p:nvPr/>
          </p:nvCxnSpPr>
          <p:spPr>
            <a:xfrm flipH="1">
              <a:off x="6324752" y="2807018"/>
              <a:ext cx="245974" cy="245755"/>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grpSp>
      <p:sp>
        <p:nvSpPr>
          <p:cNvPr id="20" name="文本框 30"/>
          <p:cNvSpPr txBox="1"/>
          <p:nvPr/>
        </p:nvSpPr>
        <p:spPr>
          <a:xfrm>
            <a:off x="2841625" y="3267076"/>
            <a:ext cx="902811" cy="307777"/>
          </a:xfrm>
          <a:prstGeom prst="rect">
            <a:avLst/>
          </a:prstGeom>
          <a:noFill/>
        </p:spPr>
        <p:txBody>
          <a:bodyPr wrap="none">
            <a:spAutoFit/>
          </a:bodyPr>
          <a:lstStyle/>
          <a:p>
            <a:pPr eaLnBrk="1" fontAlgn="auto" hangingPunct="1">
              <a:spcBef>
                <a:spcPts val="0"/>
              </a:spcBef>
              <a:spcAft>
                <a:spcPts val="0"/>
              </a:spcAft>
              <a:defRPr/>
            </a:pPr>
            <a:r>
              <a:rPr lang="zh-CN" altLang="en-US" sz="1400" dirty="0">
                <a:solidFill>
                  <a:schemeClr val="tx1">
                    <a:lumMod val="75000"/>
                    <a:lumOff val="25000"/>
                  </a:schemeClr>
                </a:solidFill>
                <a:latin typeface="微软雅黑" pitchFamily="34" charset="-122"/>
              </a:rPr>
              <a:t>研究内容</a:t>
            </a:r>
          </a:p>
        </p:txBody>
      </p:sp>
      <p:grpSp>
        <p:nvGrpSpPr>
          <p:cNvPr id="21" name="组合 20"/>
          <p:cNvGrpSpPr>
            <a:grpSpLocks/>
          </p:cNvGrpSpPr>
          <p:nvPr/>
        </p:nvGrpSpPr>
        <p:grpSpPr bwMode="auto">
          <a:xfrm>
            <a:off x="2378684" y="3200399"/>
            <a:ext cx="461352" cy="523220"/>
            <a:chOff x="3521490" y="3200893"/>
            <a:chExt cx="461597" cy="522566"/>
          </a:xfrm>
        </p:grpSpPr>
        <p:sp>
          <p:nvSpPr>
            <p:cNvPr id="11282" name="文本框 29"/>
            <p:cNvSpPr txBox="1">
              <a:spLocks noChangeArrowheads="1"/>
            </p:cNvSpPr>
            <p:nvPr/>
          </p:nvSpPr>
          <p:spPr bwMode="auto">
            <a:xfrm>
              <a:off x="3521490" y="3200893"/>
              <a:ext cx="385246" cy="5225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algn="ctr" eaLnBrk="1" hangingPunct="1"/>
              <a:r>
                <a:rPr lang="en-US" altLang="zh-CN" sz="2800">
                  <a:solidFill>
                    <a:srgbClr val="414455"/>
                  </a:solidFill>
                </a:rPr>
                <a:t>3</a:t>
              </a:r>
              <a:endParaRPr lang="zh-CN" altLang="en-US" sz="2800">
                <a:solidFill>
                  <a:srgbClr val="414455"/>
                </a:solidFill>
              </a:endParaRPr>
            </a:p>
          </p:txBody>
        </p:sp>
        <p:cxnSp>
          <p:nvCxnSpPr>
            <p:cNvPr id="23" name="直接连接符 22"/>
            <p:cNvCxnSpPr/>
            <p:nvPr/>
          </p:nvCxnSpPr>
          <p:spPr>
            <a:xfrm flipH="1">
              <a:off x="3736893" y="3380057"/>
              <a:ext cx="246194" cy="247340"/>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grpSp>
      <p:sp>
        <p:nvSpPr>
          <p:cNvPr id="24" name="文本框 33"/>
          <p:cNvSpPr txBox="1"/>
          <p:nvPr/>
        </p:nvSpPr>
        <p:spPr>
          <a:xfrm>
            <a:off x="5427664" y="3292476"/>
            <a:ext cx="1261884" cy="307777"/>
          </a:xfrm>
          <a:prstGeom prst="rect">
            <a:avLst/>
          </a:prstGeom>
          <a:noFill/>
        </p:spPr>
        <p:txBody>
          <a:bodyPr wrap="none">
            <a:spAutoFit/>
          </a:bodyPr>
          <a:lstStyle/>
          <a:p>
            <a:pPr eaLnBrk="1" fontAlgn="auto" hangingPunct="1">
              <a:spcBef>
                <a:spcPts val="0"/>
              </a:spcBef>
              <a:spcAft>
                <a:spcPts val="0"/>
              </a:spcAft>
              <a:defRPr/>
            </a:pPr>
            <a:r>
              <a:rPr lang="zh-CN" altLang="en-US" sz="1400" dirty="0">
                <a:solidFill>
                  <a:schemeClr val="tx1">
                    <a:lumMod val="75000"/>
                    <a:lumOff val="25000"/>
                  </a:schemeClr>
                </a:solidFill>
                <a:latin typeface="微软雅黑" pitchFamily="34" charset="-122"/>
              </a:rPr>
              <a:t>研究进度安排</a:t>
            </a:r>
          </a:p>
        </p:txBody>
      </p:sp>
      <p:grpSp>
        <p:nvGrpSpPr>
          <p:cNvPr id="25" name="组合 24"/>
          <p:cNvGrpSpPr>
            <a:grpSpLocks/>
          </p:cNvGrpSpPr>
          <p:nvPr/>
        </p:nvGrpSpPr>
        <p:grpSpPr bwMode="auto">
          <a:xfrm>
            <a:off x="4934723" y="3211511"/>
            <a:ext cx="492938" cy="523220"/>
            <a:chOff x="6077966" y="3211111"/>
            <a:chExt cx="492760" cy="524155"/>
          </a:xfrm>
        </p:grpSpPr>
        <p:sp>
          <p:nvSpPr>
            <p:cNvPr id="11280" name="文本框 32"/>
            <p:cNvSpPr txBox="1">
              <a:spLocks noChangeArrowheads="1"/>
            </p:cNvSpPr>
            <p:nvPr/>
          </p:nvSpPr>
          <p:spPr bwMode="auto">
            <a:xfrm>
              <a:off x="6077966" y="3211111"/>
              <a:ext cx="384903" cy="5241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algn="ctr" eaLnBrk="1" hangingPunct="1"/>
              <a:r>
                <a:rPr lang="en-US" altLang="zh-CN" sz="2800">
                  <a:solidFill>
                    <a:srgbClr val="414455"/>
                  </a:solidFill>
                </a:rPr>
                <a:t>6</a:t>
              </a:r>
              <a:endParaRPr lang="zh-CN" altLang="en-US" sz="2800">
                <a:solidFill>
                  <a:srgbClr val="414455"/>
                </a:solidFill>
              </a:endParaRPr>
            </a:p>
          </p:txBody>
        </p:sp>
        <p:cxnSp>
          <p:nvCxnSpPr>
            <p:cNvPr id="27" name="直接连接符 26"/>
            <p:cNvCxnSpPr/>
            <p:nvPr/>
          </p:nvCxnSpPr>
          <p:spPr>
            <a:xfrm flipH="1">
              <a:off x="6324752" y="3381276"/>
              <a:ext cx="245974" cy="244912"/>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grpSp>
      <p:cxnSp>
        <p:nvCxnSpPr>
          <p:cNvPr id="28" name="直接连接符 27"/>
          <p:cNvCxnSpPr/>
          <p:nvPr/>
        </p:nvCxnSpPr>
        <p:spPr>
          <a:xfrm>
            <a:off x="2135188" y="2139951"/>
            <a:ext cx="0" cy="1546225"/>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Click="0" advTm="3000">
    <p:push dir="u"/>
  </p:transition>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5" name="组合 24"/>
          <p:cNvGrpSpPr>
            <a:grpSpLocks/>
          </p:cNvGrpSpPr>
          <p:nvPr/>
        </p:nvGrpSpPr>
        <p:grpSpPr bwMode="auto">
          <a:xfrm>
            <a:off x="323777" y="188996"/>
            <a:ext cx="6210446" cy="496765"/>
            <a:chOff x="2963100" y="1349947"/>
            <a:chExt cx="7153508" cy="561649"/>
          </a:xfrm>
        </p:grpSpPr>
        <p:sp>
          <p:nvSpPr>
            <p:cNvPr id="13325" name="矩形 25"/>
            <p:cNvSpPr>
              <a:spLocks noChangeArrowheads="1"/>
            </p:cNvSpPr>
            <p:nvPr/>
          </p:nvSpPr>
          <p:spPr bwMode="auto">
            <a:xfrm>
              <a:off x="2963100" y="1694800"/>
              <a:ext cx="7153508" cy="2167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lnSpc>
                  <a:spcPct val="130000"/>
                </a:lnSpc>
              </a:pPr>
              <a:endParaRPr lang="en-US" altLang="zh-CN" sz="1200" dirty="0">
                <a:solidFill>
                  <a:srgbClr val="000000"/>
                </a:solidFill>
                <a:latin typeface="微软雅黑" panose="020B0503020204020204" pitchFamily="34" charset="-122"/>
              </a:endParaRPr>
            </a:p>
          </p:txBody>
        </p:sp>
        <p:sp>
          <p:nvSpPr>
            <p:cNvPr id="13326" name="矩形 26"/>
            <p:cNvSpPr>
              <a:spLocks noChangeArrowheads="1"/>
            </p:cNvSpPr>
            <p:nvPr/>
          </p:nvSpPr>
          <p:spPr bwMode="auto">
            <a:xfrm>
              <a:off x="2963100" y="1349947"/>
              <a:ext cx="2149895" cy="382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endParaRPr lang="zh-CN" altLang="en-US" sz="1600" dirty="0">
                <a:latin typeface="微软雅黑" panose="020B0503020204020204" pitchFamily="34" charset="-122"/>
              </a:endParaRPr>
            </a:p>
          </p:txBody>
        </p:sp>
      </p:grpSp>
      <p:pic>
        <p:nvPicPr>
          <p:cNvPr id="5" name="图形 4" descr="智能手机">
            <a:extLst>
              <a:ext uri="{FF2B5EF4-FFF2-40B4-BE49-F238E27FC236}">
                <a16:creationId xmlns:a16="http://schemas.microsoft.com/office/drawing/2014/main" id="{5C20C4CC-DDF3-4414-B56E-C066784F6CA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645169" y="3274469"/>
            <a:ext cx="496765" cy="496765"/>
          </a:xfrm>
          <a:prstGeom prst="rect">
            <a:avLst/>
          </a:prstGeom>
        </p:spPr>
      </p:pic>
      <p:pic>
        <p:nvPicPr>
          <p:cNvPr id="7" name="图形 6" descr="笔记本电脑">
            <a:extLst>
              <a:ext uri="{FF2B5EF4-FFF2-40B4-BE49-F238E27FC236}">
                <a16:creationId xmlns:a16="http://schemas.microsoft.com/office/drawing/2014/main" id="{A7949DE3-DDF0-4B60-BF59-01A5ABE9FF6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14754" y="3480233"/>
            <a:ext cx="914400" cy="914400"/>
          </a:xfrm>
          <a:prstGeom prst="rect">
            <a:avLst/>
          </a:prstGeom>
        </p:spPr>
      </p:pic>
      <p:pic>
        <p:nvPicPr>
          <p:cNvPr id="9" name="图形 8" descr="平板电脑">
            <a:extLst>
              <a:ext uri="{FF2B5EF4-FFF2-40B4-BE49-F238E27FC236}">
                <a16:creationId xmlns:a16="http://schemas.microsoft.com/office/drawing/2014/main" id="{EDEB8D8C-85A5-4FE1-949E-7A5CF4540DE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598" y="2915114"/>
            <a:ext cx="914400" cy="914400"/>
          </a:xfrm>
          <a:prstGeom prst="rect">
            <a:avLst/>
          </a:prstGeom>
        </p:spPr>
      </p:pic>
      <p:pic>
        <p:nvPicPr>
          <p:cNvPr id="26" name="图形 25" descr="以太网">
            <a:extLst>
              <a:ext uri="{FF2B5EF4-FFF2-40B4-BE49-F238E27FC236}">
                <a16:creationId xmlns:a16="http://schemas.microsoft.com/office/drawing/2014/main" id="{82F19088-515D-46C8-994B-24C03CF366B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rot="16200000">
            <a:off x="814754" y="2211659"/>
            <a:ext cx="914400" cy="914400"/>
          </a:xfrm>
          <a:prstGeom prst="rect">
            <a:avLst/>
          </a:prstGeom>
        </p:spPr>
      </p:pic>
      <p:sp>
        <p:nvSpPr>
          <p:cNvPr id="27" name="矩形 26">
            <a:extLst>
              <a:ext uri="{FF2B5EF4-FFF2-40B4-BE49-F238E27FC236}">
                <a16:creationId xmlns:a16="http://schemas.microsoft.com/office/drawing/2014/main" id="{971CCEEC-0C56-460D-B807-01E9AB80F67C}"/>
              </a:ext>
            </a:extLst>
          </p:cNvPr>
          <p:cNvSpPr/>
          <p:nvPr/>
        </p:nvSpPr>
        <p:spPr>
          <a:xfrm>
            <a:off x="492986" y="4492839"/>
            <a:ext cx="1557936" cy="461665"/>
          </a:xfrm>
          <a:prstGeom prst="rect">
            <a:avLst/>
          </a:prstGeom>
          <a:noFill/>
        </p:spPr>
        <p:txBody>
          <a:bodyPr wrap="square" lIns="91440" tIns="45720" rIns="91440" bIns="45720">
            <a:spAutoFit/>
          </a:bodyPr>
          <a:lstStyle/>
          <a:p>
            <a:pPr algn="ctr"/>
            <a:r>
              <a:rPr lang="zh-CN" altLang="en-US" sz="2400" b="1" dirty="0">
                <a:ln w="10160">
                  <a:noFill/>
                  <a:prstDash val="solid"/>
                </a:ln>
                <a:solidFill>
                  <a:srgbClr val="4C6E7A"/>
                </a:solidFill>
              </a:rPr>
              <a:t>云计算</a:t>
            </a:r>
            <a:endParaRPr lang="zh-CN" altLang="en-US" sz="2400" b="1" cap="none" spc="0" dirty="0">
              <a:ln w="10160">
                <a:noFill/>
                <a:prstDash val="solid"/>
              </a:ln>
              <a:solidFill>
                <a:srgbClr val="4C6E7A"/>
              </a:solidFill>
            </a:endParaRPr>
          </a:p>
        </p:txBody>
      </p:sp>
      <p:pic>
        <p:nvPicPr>
          <p:cNvPr id="37" name="图形 36" descr="从云中下载">
            <a:extLst>
              <a:ext uri="{FF2B5EF4-FFF2-40B4-BE49-F238E27FC236}">
                <a16:creationId xmlns:a16="http://schemas.microsoft.com/office/drawing/2014/main" id="{9E938F79-0200-4666-8DEF-E80EDE24571F}"/>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814754" y="1231858"/>
            <a:ext cx="914400" cy="914400"/>
          </a:xfrm>
          <a:prstGeom prst="rect">
            <a:avLst/>
          </a:prstGeom>
        </p:spPr>
      </p:pic>
      <p:sp>
        <p:nvSpPr>
          <p:cNvPr id="44" name="矩形 43">
            <a:extLst>
              <a:ext uri="{FF2B5EF4-FFF2-40B4-BE49-F238E27FC236}">
                <a16:creationId xmlns:a16="http://schemas.microsoft.com/office/drawing/2014/main" id="{554F0367-9E04-4BCF-8EDE-44FA2B59BE82}"/>
              </a:ext>
            </a:extLst>
          </p:cNvPr>
          <p:cNvSpPr/>
          <p:nvPr/>
        </p:nvSpPr>
        <p:spPr>
          <a:xfrm>
            <a:off x="2050923" y="4270515"/>
            <a:ext cx="1800493" cy="369332"/>
          </a:xfrm>
          <a:prstGeom prst="rect">
            <a:avLst/>
          </a:prstGeom>
        </p:spPr>
        <p:txBody>
          <a:bodyPr wrap="none">
            <a:spAutoFit/>
          </a:bodyPr>
          <a:lstStyle/>
          <a:p>
            <a:r>
              <a:rPr lang="zh-CN" altLang="en-US" dirty="0">
                <a:latin typeface="微软雅黑" panose="020B0503020204020204" pitchFamily="34" charset="-122"/>
                <a:ea typeface="微软雅黑" panose="020B0503020204020204" pitchFamily="34" charset="-122"/>
              </a:rPr>
              <a:t>服务响应延迟高</a:t>
            </a:r>
            <a:endParaRPr lang="en-US" altLang="zh-CN" dirty="0">
              <a:latin typeface="微软雅黑" panose="020B0503020204020204" pitchFamily="34" charset="-122"/>
              <a:ea typeface="微软雅黑" panose="020B0503020204020204" pitchFamily="34" charset="-122"/>
            </a:endParaRPr>
          </a:p>
        </p:txBody>
      </p:sp>
      <p:sp>
        <p:nvSpPr>
          <p:cNvPr id="52" name="矩形 51">
            <a:extLst>
              <a:ext uri="{FF2B5EF4-FFF2-40B4-BE49-F238E27FC236}">
                <a16:creationId xmlns:a16="http://schemas.microsoft.com/office/drawing/2014/main" id="{9C98A2A3-2C7E-4C4F-B46C-827451E1D99D}"/>
              </a:ext>
            </a:extLst>
          </p:cNvPr>
          <p:cNvSpPr/>
          <p:nvPr/>
        </p:nvSpPr>
        <p:spPr>
          <a:xfrm>
            <a:off x="2050922" y="3901183"/>
            <a:ext cx="1800493" cy="369332"/>
          </a:xfrm>
          <a:prstGeom prst="rect">
            <a:avLst/>
          </a:prstGeom>
        </p:spPr>
        <p:txBody>
          <a:bodyPr wrap="none">
            <a:spAutoFit/>
          </a:bodyPr>
          <a:lstStyle/>
          <a:p>
            <a:r>
              <a:rPr lang="zh-CN" altLang="en-US" dirty="0">
                <a:latin typeface="微软雅黑" panose="020B0503020204020204" pitchFamily="34" charset="-122"/>
                <a:ea typeface="微软雅黑" panose="020B0503020204020204" pitchFamily="34" charset="-122"/>
              </a:rPr>
              <a:t>资源平均成本低</a:t>
            </a:r>
            <a:endParaRPr lang="en-US" altLang="zh-CN" dirty="0">
              <a:latin typeface="微软雅黑" panose="020B0503020204020204" pitchFamily="34" charset="-122"/>
              <a:ea typeface="微软雅黑" panose="020B0503020204020204" pitchFamily="34" charset="-122"/>
            </a:endParaRPr>
          </a:p>
        </p:txBody>
      </p:sp>
      <p:sp>
        <p:nvSpPr>
          <p:cNvPr id="54" name="矩形 53">
            <a:extLst>
              <a:ext uri="{FF2B5EF4-FFF2-40B4-BE49-F238E27FC236}">
                <a16:creationId xmlns:a16="http://schemas.microsoft.com/office/drawing/2014/main" id="{52FAC7F0-B9E7-4D2C-A78F-4EA6DDC1A09D}"/>
              </a:ext>
            </a:extLst>
          </p:cNvPr>
          <p:cNvSpPr/>
          <p:nvPr/>
        </p:nvSpPr>
        <p:spPr>
          <a:xfrm>
            <a:off x="4729985" y="356746"/>
            <a:ext cx="1557936" cy="461665"/>
          </a:xfrm>
          <a:prstGeom prst="rect">
            <a:avLst/>
          </a:prstGeom>
          <a:noFill/>
        </p:spPr>
        <p:txBody>
          <a:bodyPr wrap="square" lIns="91440" tIns="45720" rIns="91440" bIns="45720">
            <a:spAutoFit/>
          </a:bodyPr>
          <a:lstStyle/>
          <a:p>
            <a:pPr algn="ctr"/>
            <a:r>
              <a:rPr lang="zh-CN" altLang="en-US" sz="2400" b="1" dirty="0">
                <a:ln w="10160">
                  <a:noFill/>
                  <a:prstDash val="solid"/>
                </a:ln>
                <a:solidFill>
                  <a:srgbClr val="4C6E7A"/>
                </a:solidFill>
              </a:rPr>
              <a:t>边缘计算</a:t>
            </a:r>
            <a:endParaRPr lang="zh-CN" altLang="en-US" sz="2400" b="1" cap="none" spc="0" dirty="0">
              <a:ln w="10160">
                <a:noFill/>
                <a:prstDash val="solid"/>
              </a:ln>
              <a:solidFill>
                <a:srgbClr val="4C6E7A"/>
              </a:solidFill>
            </a:endParaRPr>
          </a:p>
        </p:txBody>
      </p:sp>
      <p:pic>
        <p:nvPicPr>
          <p:cNvPr id="48" name="图形 47" descr="过滤器">
            <a:extLst>
              <a:ext uri="{FF2B5EF4-FFF2-40B4-BE49-F238E27FC236}">
                <a16:creationId xmlns:a16="http://schemas.microsoft.com/office/drawing/2014/main" id="{D2AED8AA-A929-4A4C-B396-9DF377716AAA}"/>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282798" y="3310725"/>
            <a:ext cx="461666" cy="461666"/>
          </a:xfrm>
          <a:prstGeom prst="rect">
            <a:avLst/>
          </a:prstGeom>
        </p:spPr>
      </p:pic>
      <p:pic>
        <p:nvPicPr>
          <p:cNvPr id="61" name="图形 60" descr="过滤器">
            <a:extLst>
              <a:ext uri="{FF2B5EF4-FFF2-40B4-BE49-F238E27FC236}">
                <a16:creationId xmlns:a16="http://schemas.microsoft.com/office/drawing/2014/main" id="{9EF15364-8564-47E7-A853-0DCBE49DD749}"/>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941132" y="2895226"/>
            <a:ext cx="461666" cy="461666"/>
          </a:xfrm>
          <a:prstGeom prst="rect">
            <a:avLst/>
          </a:prstGeom>
        </p:spPr>
      </p:pic>
      <p:pic>
        <p:nvPicPr>
          <p:cNvPr id="65" name="图形 64" descr="从云中下载">
            <a:extLst>
              <a:ext uri="{FF2B5EF4-FFF2-40B4-BE49-F238E27FC236}">
                <a16:creationId xmlns:a16="http://schemas.microsoft.com/office/drawing/2014/main" id="{2804B99D-06B5-418A-A364-F416359B1EC5}"/>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5359680" y="1325031"/>
            <a:ext cx="598112" cy="598112"/>
          </a:xfrm>
          <a:prstGeom prst="rect">
            <a:avLst/>
          </a:prstGeom>
        </p:spPr>
      </p:pic>
      <p:pic>
        <p:nvPicPr>
          <p:cNvPr id="70" name="图形 69" descr="智能手机">
            <a:extLst>
              <a:ext uri="{FF2B5EF4-FFF2-40B4-BE49-F238E27FC236}">
                <a16:creationId xmlns:a16="http://schemas.microsoft.com/office/drawing/2014/main" id="{43FA0EAC-68E5-42D1-A5B7-7DBD20BDB2C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651706" y="3161968"/>
            <a:ext cx="246308" cy="246308"/>
          </a:xfrm>
          <a:prstGeom prst="rect">
            <a:avLst/>
          </a:prstGeom>
        </p:spPr>
      </p:pic>
      <p:pic>
        <p:nvPicPr>
          <p:cNvPr id="71" name="图形 70" descr="笔记本电脑">
            <a:extLst>
              <a:ext uri="{FF2B5EF4-FFF2-40B4-BE49-F238E27FC236}">
                <a16:creationId xmlns:a16="http://schemas.microsoft.com/office/drawing/2014/main" id="{28089760-7061-4E05-AB4A-7F2A82CE5532}"/>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815503" y="3888472"/>
            <a:ext cx="313346" cy="313346"/>
          </a:xfrm>
          <a:prstGeom prst="rect">
            <a:avLst/>
          </a:prstGeom>
        </p:spPr>
      </p:pic>
      <p:pic>
        <p:nvPicPr>
          <p:cNvPr id="72" name="图形 71" descr="过滤器">
            <a:extLst>
              <a:ext uri="{FF2B5EF4-FFF2-40B4-BE49-F238E27FC236}">
                <a16:creationId xmlns:a16="http://schemas.microsoft.com/office/drawing/2014/main" id="{1B439D71-D640-4EDC-BD11-73436D5B18D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4774860" y="2798485"/>
            <a:ext cx="461666" cy="461666"/>
          </a:xfrm>
          <a:prstGeom prst="rect">
            <a:avLst/>
          </a:prstGeom>
        </p:spPr>
      </p:pic>
      <p:sp>
        <p:nvSpPr>
          <p:cNvPr id="73" name="矩形 72">
            <a:extLst>
              <a:ext uri="{FF2B5EF4-FFF2-40B4-BE49-F238E27FC236}">
                <a16:creationId xmlns:a16="http://schemas.microsoft.com/office/drawing/2014/main" id="{1D3AFBCA-2AA3-44EE-850D-EC668C865B07}"/>
              </a:ext>
            </a:extLst>
          </p:cNvPr>
          <p:cNvSpPr/>
          <p:nvPr/>
        </p:nvSpPr>
        <p:spPr>
          <a:xfrm>
            <a:off x="3015009" y="342884"/>
            <a:ext cx="1800493" cy="369332"/>
          </a:xfrm>
          <a:prstGeom prst="rect">
            <a:avLst/>
          </a:prstGeom>
        </p:spPr>
        <p:txBody>
          <a:bodyPr wrap="none">
            <a:spAutoFit/>
          </a:bodyPr>
          <a:lstStyle/>
          <a:p>
            <a:r>
              <a:rPr lang="zh-CN" altLang="en-US" dirty="0">
                <a:latin typeface="微软雅黑" panose="020B0503020204020204" pitchFamily="34" charset="-122"/>
                <a:ea typeface="微软雅黑" panose="020B0503020204020204" pitchFamily="34" charset="-122"/>
              </a:rPr>
              <a:t>服务响应时间短</a:t>
            </a:r>
            <a:endParaRPr lang="en-US" altLang="zh-CN" dirty="0">
              <a:latin typeface="微软雅黑" panose="020B0503020204020204" pitchFamily="34" charset="-122"/>
              <a:ea typeface="微软雅黑" panose="020B0503020204020204" pitchFamily="34" charset="-122"/>
            </a:endParaRPr>
          </a:p>
        </p:txBody>
      </p:sp>
      <p:sp>
        <p:nvSpPr>
          <p:cNvPr id="74" name="矩形 73">
            <a:extLst>
              <a:ext uri="{FF2B5EF4-FFF2-40B4-BE49-F238E27FC236}">
                <a16:creationId xmlns:a16="http://schemas.microsoft.com/office/drawing/2014/main" id="{AE5636F3-4F0B-4EEB-8DBD-A6444D0143EB}"/>
              </a:ext>
            </a:extLst>
          </p:cNvPr>
          <p:cNvSpPr/>
          <p:nvPr/>
        </p:nvSpPr>
        <p:spPr>
          <a:xfrm>
            <a:off x="3015009" y="707585"/>
            <a:ext cx="1569660" cy="369332"/>
          </a:xfrm>
          <a:prstGeom prst="rect">
            <a:avLst/>
          </a:prstGeom>
        </p:spPr>
        <p:txBody>
          <a:bodyPr wrap="none">
            <a:spAutoFit/>
          </a:bodyPr>
          <a:lstStyle/>
          <a:p>
            <a:r>
              <a:rPr lang="zh-CN" altLang="en-US" dirty="0">
                <a:latin typeface="微软雅黑" panose="020B0503020204020204" pitchFamily="34" charset="-122"/>
                <a:ea typeface="微软雅黑" panose="020B0503020204020204" pitchFamily="34" charset="-122"/>
              </a:rPr>
              <a:t>降低网络压力</a:t>
            </a:r>
            <a:endParaRPr lang="en-US" altLang="zh-CN" dirty="0">
              <a:latin typeface="微软雅黑" panose="020B0503020204020204" pitchFamily="34" charset="-122"/>
              <a:ea typeface="微软雅黑" panose="020B0503020204020204" pitchFamily="34" charset="-122"/>
            </a:endParaRPr>
          </a:p>
        </p:txBody>
      </p:sp>
      <p:sp>
        <p:nvSpPr>
          <p:cNvPr id="75" name="矩形 74">
            <a:extLst>
              <a:ext uri="{FF2B5EF4-FFF2-40B4-BE49-F238E27FC236}">
                <a16:creationId xmlns:a16="http://schemas.microsoft.com/office/drawing/2014/main" id="{5C3BC211-5B21-4B91-91CE-2D25012FAD0B}"/>
              </a:ext>
            </a:extLst>
          </p:cNvPr>
          <p:cNvSpPr/>
          <p:nvPr/>
        </p:nvSpPr>
        <p:spPr>
          <a:xfrm>
            <a:off x="3015008" y="1070821"/>
            <a:ext cx="1800493" cy="369332"/>
          </a:xfrm>
          <a:prstGeom prst="rect">
            <a:avLst/>
          </a:prstGeom>
        </p:spPr>
        <p:txBody>
          <a:bodyPr wrap="none">
            <a:spAutoFit/>
          </a:bodyPr>
          <a:lstStyle/>
          <a:p>
            <a:r>
              <a:rPr lang="zh-CN" altLang="en-US" dirty="0">
                <a:latin typeface="微软雅黑" panose="020B0503020204020204" pitchFamily="34" charset="-122"/>
                <a:ea typeface="微软雅黑" panose="020B0503020204020204" pitchFamily="34" charset="-122"/>
              </a:rPr>
              <a:t>服务响应时间短</a:t>
            </a:r>
            <a:endParaRPr lang="en-US" altLang="zh-CN" dirty="0">
              <a:latin typeface="微软雅黑" panose="020B0503020204020204" pitchFamily="34" charset="-122"/>
              <a:ea typeface="微软雅黑" panose="020B0503020204020204" pitchFamily="34" charset="-122"/>
            </a:endParaRPr>
          </a:p>
        </p:txBody>
      </p:sp>
      <p:sp>
        <p:nvSpPr>
          <p:cNvPr id="28" name="矩形 27">
            <a:extLst>
              <a:ext uri="{FF2B5EF4-FFF2-40B4-BE49-F238E27FC236}">
                <a16:creationId xmlns:a16="http://schemas.microsoft.com/office/drawing/2014/main" id="{146177DC-E2D1-4EA6-8635-814A77D3ECF9}"/>
              </a:ext>
            </a:extLst>
          </p:cNvPr>
          <p:cNvSpPr/>
          <p:nvPr/>
        </p:nvSpPr>
        <p:spPr>
          <a:xfrm>
            <a:off x="2050920" y="4608197"/>
            <a:ext cx="1569660" cy="369332"/>
          </a:xfrm>
          <a:prstGeom prst="rect">
            <a:avLst/>
          </a:prstGeom>
        </p:spPr>
        <p:txBody>
          <a:bodyPr wrap="none">
            <a:spAutoFit/>
          </a:bodyPr>
          <a:lstStyle/>
          <a:p>
            <a:r>
              <a:rPr lang="zh-CN" altLang="en-US" dirty="0">
                <a:latin typeface="微软雅黑" panose="020B0503020204020204" pitchFamily="34" charset="-122"/>
                <a:ea typeface="微软雅黑" panose="020B0503020204020204" pitchFamily="34" charset="-122"/>
              </a:rPr>
              <a:t>浪费网络资源</a:t>
            </a:r>
            <a:endParaRPr lang="en-US" altLang="zh-CN" dirty="0">
              <a:latin typeface="微软雅黑" panose="020B0503020204020204" pitchFamily="34" charset="-122"/>
              <a:ea typeface="微软雅黑" panose="020B0503020204020204" pitchFamily="34" charset="-122"/>
            </a:endParaRPr>
          </a:p>
        </p:txBody>
      </p:sp>
      <p:pic>
        <p:nvPicPr>
          <p:cNvPr id="29" name="图形 28" descr="以太网">
            <a:extLst>
              <a:ext uri="{FF2B5EF4-FFF2-40B4-BE49-F238E27FC236}">
                <a16:creationId xmlns:a16="http://schemas.microsoft.com/office/drawing/2014/main" id="{1E7DE497-5EE8-47E5-A547-D7FD4BAF306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rot="16200000">
            <a:off x="5201536" y="1923143"/>
            <a:ext cx="914400" cy="914400"/>
          </a:xfrm>
          <a:prstGeom prst="rect">
            <a:avLst/>
          </a:prstGeom>
        </p:spPr>
      </p:pic>
      <p:pic>
        <p:nvPicPr>
          <p:cNvPr id="30" name="图形 29" descr="智能手机">
            <a:extLst>
              <a:ext uri="{FF2B5EF4-FFF2-40B4-BE49-F238E27FC236}">
                <a16:creationId xmlns:a16="http://schemas.microsoft.com/office/drawing/2014/main" id="{5AD0F042-42C5-42C6-B4AF-BA5CAE8B2D60}"/>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572424" y="3642164"/>
            <a:ext cx="246308" cy="246308"/>
          </a:xfrm>
          <a:prstGeom prst="rect">
            <a:avLst/>
          </a:prstGeom>
        </p:spPr>
      </p:pic>
      <p:pic>
        <p:nvPicPr>
          <p:cNvPr id="31" name="图形 30" descr="智能手机">
            <a:extLst>
              <a:ext uri="{FF2B5EF4-FFF2-40B4-BE49-F238E27FC236}">
                <a16:creationId xmlns:a16="http://schemas.microsoft.com/office/drawing/2014/main" id="{C8C7048A-993C-4C56-BF1A-45F53E6558EE}"/>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291432" y="3161968"/>
            <a:ext cx="246308" cy="246308"/>
          </a:xfrm>
          <a:prstGeom prst="rect">
            <a:avLst/>
          </a:prstGeom>
        </p:spPr>
      </p:pic>
      <p:pic>
        <p:nvPicPr>
          <p:cNvPr id="32" name="图形 31" descr="智能手机">
            <a:extLst>
              <a:ext uri="{FF2B5EF4-FFF2-40B4-BE49-F238E27FC236}">
                <a16:creationId xmlns:a16="http://schemas.microsoft.com/office/drawing/2014/main" id="{44D8E41C-7D60-4FE5-95FB-12CCF3586F44}"/>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59049" y="3126059"/>
            <a:ext cx="246308" cy="246308"/>
          </a:xfrm>
          <a:prstGeom prst="rect">
            <a:avLst/>
          </a:prstGeom>
        </p:spPr>
      </p:pic>
      <p:pic>
        <p:nvPicPr>
          <p:cNvPr id="33" name="图形 32" descr="平板电脑">
            <a:extLst>
              <a:ext uri="{FF2B5EF4-FFF2-40B4-BE49-F238E27FC236}">
                <a16:creationId xmlns:a16="http://schemas.microsoft.com/office/drawing/2014/main" id="{886F5675-62CE-4413-B7CA-68E3CFE66C17}"/>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005693" y="3405838"/>
            <a:ext cx="392326" cy="392326"/>
          </a:xfrm>
          <a:prstGeom prst="rect">
            <a:avLst/>
          </a:prstGeom>
        </p:spPr>
      </p:pic>
      <p:sp>
        <p:nvSpPr>
          <p:cNvPr id="34" name="矩形 33">
            <a:extLst>
              <a:ext uri="{FF2B5EF4-FFF2-40B4-BE49-F238E27FC236}">
                <a16:creationId xmlns:a16="http://schemas.microsoft.com/office/drawing/2014/main" id="{070ADC5A-E9D2-462C-9035-08307A1FA2C7}"/>
              </a:ext>
            </a:extLst>
          </p:cNvPr>
          <p:cNvSpPr/>
          <p:nvPr/>
        </p:nvSpPr>
        <p:spPr>
          <a:xfrm>
            <a:off x="128676" y="198485"/>
            <a:ext cx="2690723" cy="461665"/>
          </a:xfrm>
          <a:prstGeom prst="rect">
            <a:avLst/>
          </a:prstGeom>
          <a:noFill/>
        </p:spPr>
        <p:txBody>
          <a:bodyPr wrap="square" lIns="91440" tIns="45720" rIns="91440" bIns="45720">
            <a:spAutoFit/>
          </a:bodyPr>
          <a:lstStyle/>
          <a:p>
            <a:pPr algn="ctr"/>
            <a:r>
              <a:rPr lang="zh-CN" altLang="en-US" sz="2400" b="1" dirty="0">
                <a:ln w="10160">
                  <a:noFill/>
                  <a:prstDash val="solid"/>
                </a:ln>
                <a:solidFill>
                  <a:srgbClr val="4C6E7A"/>
                </a:solidFill>
              </a:rPr>
              <a:t>选题背景及意义</a:t>
            </a:r>
          </a:p>
        </p:txBody>
      </p:sp>
    </p:spTree>
  </p:cSld>
  <p:clrMapOvr>
    <a:masterClrMapping/>
  </p:clrMapOvr>
  <p:transition spd="slow" advClick="0" advTm="3000">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DF47600-2AB8-43BD-8EB3-37E51DA81DA1}"/>
              </a:ext>
            </a:extLst>
          </p:cNvPr>
          <p:cNvPicPr/>
          <p:nvPr/>
        </p:nvPicPr>
        <p:blipFill>
          <a:blip r:embed="rId3" cstate="print">
            <a:clrChange>
              <a:clrFrom>
                <a:srgbClr val="FFFFFF"/>
              </a:clrFrom>
              <a:clrTo>
                <a:srgbClr val="FFFFFF">
                  <a:alpha val="0"/>
                </a:srgbClr>
              </a:clrTo>
            </a:clrChange>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2975966" y="382172"/>
            <a:ext cx="3631950" cy="1897619"/>
          </a:xfrm>
          <a:prstGeom prst="rect">
            <a:avLst/>
          </a:prstGeom>
        </p:spPr>
      </p:pic>
      <p:sp>
        <p:nvSpPr>
          <p:cNvPr id="6" name="矩形 5">
            <a:extLst>
              <a:ext uri="{FF2B5EF4-FFF2-40B4-BE49-F238E27FC236}">
                <a16:creationId xmlns:a16="http://schemas.microsoft.com/office/drawing/2014/main" id="{0EB1397A-F57E-43E5-A04F-86CB92818CB6}"/>
              </a:ext>
            </a:extLst>
          </p:cNvPr>
          <p:cNvSpPr/>
          <p:nvPr/>
        </p:nvSpPr>
        <p:spPr>
          <a:xfrm>
            <a:off x="128676" y="198485"/>
            <a:ext cx="2690723" cy="461665"/>
          </a:xfrm>
          <a:prstGeom prst="rect">
            <a:avLst/>
          </a:prstGeom>
          <a:noFill/>
        </p:spPr>
        <p:txBody>
          <a:bodyPr wrap="square" lIns="91440" tIns="45720" rIns="91440" bIns="45720">
            <a:spAutoFit/>
          </a:bodyPr>
          <a:lstStyle/>
          <a:p>
            <a:pPr algn="ctr"/>
            <a:r>
              <a:rPr lang="zh-CN" altLang="en-US" sz="2400" b="1" dirty="0">
                <a:ln w="10160">
                  <a:noFill/>
                  <a:prstDash val="solid"/>
                </a:ln>
                <a:solidFill>
                  <a:srgbClr val="4C6E7A"/>
                </a:solidFill>
              </a:rPr>
              <a:t>边缘计算场景</a:t>
            </a:r>
            <a:endParaRPr lang="zh-CN" altLang="en-US" sz="2400" b="1" cap="none" spc="0" dirty="0">
              <a:ln w="10160">
                <a:noFill/>
                <a:prstDash val="solid"/>
              </a:ln>
              <a:solidFill>
                <a:srgbClr val="4C6E7A"/>
              </a:solidFill>
            </a:endParaRPr>
          </a:p>
        </p:txBody>
      </p:sp>
      <p:pic>
        <p:nvPicPr>
          <p:cNvPr id="7" name="图片 6">
            <a:extLst>
              <a:ext uri="{FF2B5EF4-FFF2-40B4-BE49-F238E27FC236}">
                <a16:creationId xmlns:a16="http://schemas.microsoft.com/office/drawing/2014/main" id="{EC249D96-8575-40FF-BFDE-A392488391E2}"/>
              </a:ext>
            </a:extLst>
          </p:cNvPr>
          <p:cNvPicPr/>
          <p:nvPr/>
        </p:nvPicPr>
        <p:blipFill>
          <a:blip r:embed="rId4">
            <a:clrChange>
              <a:clrFrom>
                <a:srgbClr val="FFFFFF"/>
              </a:clrFrom>
              <a:clrTo>
                <a:srgbClr val="FFFFFF">
                  <a:alpha val="0"/>
                </a:srgbClr>
              </a:clrTo>
            </a:clrChange>
            <a:duotone>
              <a:prstClr val="black"/>
              <a:schemeClr val="tx2">
                <a:tint val="45000"/>
                <a:satMod val="400000"/>
              </a:schemeClr>
            </a:duotone>
          </a:blip>
          <a:stretch>
            <a:fillRect/>
          </a:stretch>
        </p:blipFill>
        <p:spPr>
          <a:xfrm>
            <a:off x="135953" y="2279791"/>
            <a:ext cx="5680026" cy="2191043"/>
          </a:xfrm>
          <a:prstGeom prst="rect">
            <a:avLst/>
          </a:prstGeom>
        </p:spPr>
      </p:pic>
      <p:sp>
        <p:nvSpPr>
          <p:cNvPr id="8" name="矩形 7">
            <a:extLst>
              <a:ext uri="{FF2B5EF4-FFF2-40B4-BE49-F238E27FC236}">
                <a16:creationId xmlns:a16="http://schemas.microsoft.com/office/drawing/2014/main" id="{4B601206-E38D-450D-BFC3-2D1322F83898}"/>
              </a:ext>
            </a:extLst>
          </p:cNvPr>
          <p:cNvSpPr/>
          <p:nvPr/>
        </p:nvSpPr>
        <p:spPr>
          <a:xfrm>
            <a:off x="3705958" y="2233196"/>
            <a:ext cx="2749471" cy="338554"/>
          </a:xfrm>
          <a:prstGeom prst="rect">
            <a:avLst/>
          </a:prstGeom>
        </p:spPr>
        <p:txBody>
          <a:bodyPr wrap="none">
            <a:spAutoFit/>
          </a:bodyPr>
          <a:lstStyle/>
          <a:p>
            <a:r>
              <a:rPr lang="zh-CN" altLang="en-US" sz="1600" dirty="0">
                <a:latin typeface="宋体" panose="02010600030101010101" pitchFamily="2" charset="-122"/>
                <a:ea typeface="宋体" panose="02010600030101010101" pitchFamily="2" charset="-122"/>
              </a:rPr>
              <a:t>具有依赖关系的子任务</a:t>
            </a:r>
            <a:r>
              <a:rPr lang="en-US" altLang="zh-CN" sz="1600" dirty="0">
                <a:latin typeface="宋体" panose="02010600030101010101" pitchFamily="2" charset="-122"/>
                <a:ea typeface="宋体" panose="02010600030101010101" pitchFamily="2" charset="-122"/>
              </a:rPr>
              <a:t>DAG</a:t>
            </a:r>
            <a:r>
              <a:rPr lang="zh-CN" altLang="en-US" sz="1600" dirty="0">
                <a:latin typeface="宋体" panose="02010600030101010101" pitchFamily="2" charset="-122"/>
                <a:ea typeface="宋体" panose="02010600030101010101" pitchFamily="2" charset="-122"/>
              </a:rPr>
              <a:t>图</a:t>
            </a:r>
            <a:endParaRPr lang="en-US" altLang="zh-CN" sz="1600" dirty="0">
              <a:latin typeface="宋体" panose="02010600030101010101" pitchFamily="2" charset="-122"/>
              <a:ea typeface="宋体" panose="02010600030101010101" pitchFamily="2" charset="-122"/>
            </a:endParaRPr>
          </a:p>
        </p:txBody>
      </p:sp>
      <p:sp>
        <p:nvSpPr>
          <p:cNvPr id="9" name="矩形 8">
            <a:extLst>
              <a:ext uri="{FF2B5EF4-FFF2-40B4-BE49-F238E27FC236}">
                <a16:creationId xmlns:a16="http://schemas.microsoft.com/office/drawing/2014/main" id="{4AC31A79-FF06-4D08-A70D-9D0EDC5BFA31}"/>
              </a:ext>
            </a:extLst>
          </p:cNvPr>
          <p:cNvSpPr/>
          <p:nvPr/>
        </p:nvSpPr>
        <p:spPr>
          <a:xfrm>
            <a:off x="1247175" y="4422774"/>
            <a:ext cx="2031325" cy="338554"/>
          </a:xfrm>
          <a:prstGeom prst="rect">
            <a:avLst/>
          </a:prstGeom>
        </p:spPr>
        <p:txBody>
          <a:bodyPr wrap="none">
            <a:spAutoFit/>
          </a:bodyPr>
          <a:lstStyle/>
          <a:p>
            <a:r>
              <a:rPr lang="zh-CN" altLang="en-US" sz="1600" dirty="0">
                <a:latin typeface="宋体" panose="02010600030101010101" pitchFamily="2" charset="-122"/>
                <a:ea typeface="宋体" panose="02010600030101010101" pitchFamily="2" charset="-122"/>
              </a:rPr>
              <a:t>边缘计算架构示意图</a:t>
            </a:r>
            <a:endParaRPr lang="en-US" altLang="zh-CN" sz="1600" dirty="0">
              <a:latin typeface="宋体" panose="02010600030101010101" pitchFamily="2" charset="-122"/>
              <a:ea typeface="宋体" panose="02010600030101010101" pitchFamily="2" charset="-122"/>
            </a:endParaRPr>
          </a:p>
        </p:txBody>
      </p:sp>
      <p:sp>
        <p:nvSpPr>
          <p:cNvPr id="10" name="矩形 9">
            <a:extLst>
              <a:ext uri="{FF2B5EF4-FFF2-40B4-BE49-F238E27FC236}">
                <a16:creationId xmlns:a16="http://schemas.microsoft.com/office/drawing/2014/main" id="{E409C758-1A39-470C-AAA7-04C71A2D0952}"/>
              </a:ext>
            </a:extLst>
          </p:cNvPr>
          <p:cNvSpPr/>
          <p:nvPr/>
        </p:nvSpPr>
        <p:spPr>
          <a:xfrm>
            <a:off x="3487763" y="3074283"/>
            <a:ext cx="1107996" cy="276999"/>
          </a:xfrm>
          <a:prstGeom prst="rect">
            <a:avLst/>
          </a:prstGeom>
        </p:spPr>
        <p:txBody>
          <a:bodyPr wrap="none">
            <a:spAutoFit/>
          </a:bodyPr>
          <a:lstStyle/>
          <a:p>
            <a:r>
              <a:rPr lang="zh-CN" altLang="en-US" sz="1200" dirty="0">
                <a:latin typeface="宋体" panose="02010600030101010101" pitchFamily="2" charset="-122"/>
                <a:ea typeface="宋体" panose="02010600030101010101" pitchFamily="2" charset="-122"/>
              </a:rPr>
              <a:t>协同计算区域</a:t>
            </a:r>
            <a:endParaRPr lang="en-US" altLang="zh-CN" sz="120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385863326"/>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EEAC2A2-0BE5-4047-9E9C-2AE13056E651}"/>
              </a:ext>
            </a:extLst>
          </p:cNvPr>
          <p:cNvSpPr/>
          <p:nvPr/>
        </p:nvSpPr>
        <p:spPr>
          <a:xfrm>
            <a:off x="128676" y="198485"/>
            <a:ext cx="2690723" cy="461665"/>
          </a:xfrm>
          <a:prstGeom prst="rect">
            <a:avLst/>
          </a:prstGeom>
          <a:noFill/>
        </p:spPr>
        <p:txBody>
          <a:bodyPr wrap="square" lIns="91440" tIns="45720" rIns="91440" bIns="45720">
            <a:spAutoFit/>
          </a:bodyPr>
          <a:lstStyle/>
          <a:p>
            <a:pPr algn="ctr"/>
            <a:r>
              <a:rPr lang="zh-CN" altLang="en-US" sz="2400" b="1" dirty="0">
                <a:ln w="10160">
                  <a:noFill/>
                  <a:prstDash val="solid"/>
                </a:ln>
                <a:solidFill>
                  <a:srgbClr val="4C6E7A"/>
                </a:solidFill>
              </a:rPr>
              <a:t>国外研究现状</a:t>
            </a:r>
            <a:endParaRPr lang="zh-CN" altLang="en-US" sz="2400" b="1" cap="none" spc="0" dirty="0">
              <a:ln w="10160">
                <a:noFill/>
                <a:prstDash val="solid"/>
              </a:ln>
              <a:solidFill>
                <a:srgbClr val="4C6E7A"/>
              </a:solidFill>
            </a:endParaRPr>
          </a:p>
        </p:txBody>
      </p:sp>
      <p:grpSp>
        <p:nvGrpSpPr>
          <p:cNvPr id="24" name="组合 23">
            <a:extLst>
              <a:ext uri="{FF2B5EF4-FFF2-40B4-BE49-F238E27FC236}">
                <a16:creationId xmlns:a16="http://schemas.microsoft.com/office/drawing/2014/main" id="{C637EB91-2F4F-4033-9F91-4C0D00F49E3D}"/>
              </a:ext>
            </a:extLst>
          </p:cNvPr>
          <p:cNvGrpSpPr>
            <a:grpSpLocks/>
          </p:cNvGrpSpPr>
          <p:nvPr/>
        </p:nvGrpSpPr>
        <p:grpSpPr bwMode="auto">
          <a:xfrm>
            <a:off x="323225" y="3032186"/>
            <a:ext cx="3438525" cy="1275913"/>
            <a:chOff x="5545416" y="1067784"/>
            <a:chExt cx="3437717" cy="1277256"/>
          </a:xfrm>
        </p:grpSpPr>
        <p:sp>
          <p:nvSpPr>
            <p:cNvPr id="25" name="文本框 52">
              <a:extLst>
                <a:ext uri="{FF2B5EF4-FFF2-40B4-BE49-F238E27FC236}">
                  <a16:creationId xmlns:a16="http://schemas.microsoft.com/office/drawing/2014/main" id="{8148A002-1B19-4D55-8D56-CF4826D40D0D}"/>
                </a:ext>
              </a:extLst>
            </p:cNvPr>
            <p:cNvSpPr txBox="1">
              <a:spLocks noChangeArrowheads="1"/>
            </p:cNvSpPr>
            <p:nvPr/>
          </p:nvSpPr>
          <p:spPr bwMode="auto">
            <a:xfrm>
              <a:off x="5553064" y="1067784"/>
              <a:ext cx="2690091" cy="29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r>
                <a:rPr lang="zh-CN" altLang="en-US" sz="2000" baseline="-3000" dirty="0">
                  <a:latin typeface="Nexa Light"/>
                </a:rPr>
                <a:t>考虑子任务依赖的边云协同计算</a:t>
              </a:r>
            </a:p>
          </p:txBody>
        </p:sp>
        <p:sp>
          <p:nvSpPr>
            <p:cNvPr id="26" name="文本框 25">
              <a:extLst>
                <a:ext uri="{FF2B5EF4-FFF2-40B4-BE49-F238E27FC236}">
                  <a16:creationId xmlns:a16="http://schemas.microsoft.com/office/drawing/2014/main" id="{C86F93D7-79C1-4F4F-8EF7-772115E739A1}"/>
                </a:ext>
              </a:extLst>
            </p:cNvPr>
            <p:cNvSpPr txBox="1"/>
            <p:nvPr/>
          </p:nvSpPr>
          <p:spPr>
            <a:xfrm>
              <a:off x="5545416" y="1371314"/>
              <a:ext cx="3437717" cy="973726"/>
            </a:xfrm>
            <a:prstGeom prst="rect">
              <a:avLst/>
            </a:prstGeom>
            <a:noFill/>
          </p:spPr>
          <p:txBody>
            <a:bodyPr>
              <a:spAutoFit/>
            </a:bodyPr>
            <a:lstStyle/>
            <a:p>
              <a:pPr defTabSz="684213">
                <a:lnSpc>
                  <a:spcPct val="140000"/>
                </a:lnSpc>
                <a:defRPr/>
              </a:pPr>
              <a:r>
                <a:rPr lang="en-US" altLang="zh-CN" sz="1050" dirty="0">
                  <a:latin typeface="微软雅黑" panose="020B0503020204020204" pitchFamily="34" charset="-122"/>
                  <a:ea typeface="微软雅黑" panose="020B0503020204020204" pitchFamily="34" charset="-122"/>
                </a:rPr>
                <a:t>Guo </a:t>
              </a:r>
              <a:r>
                <a:rPr lang="en-US" altLang="zh-CN" sz="1050" dirty="0" err="1">
                  <a:latin typeface="微软雅黑" panose="020B0503020204020204" pitchFamily="34" charset="-122"/>
                  <a:ea typeface="微软雅黑" panose="020B0503020204020204" pitchFamily="34" charset="-122"/>
                </a:rPr>
                <a:t>Songtao</a:t>
              </a:r>
              <a:r>
                <a:rPr lang="zh-CN" altLang="en-US" sz="1050" dirty="0">
                  <a:latin typeface="微软雅黑" panose="020B0503020204020204" pitchFamily="34" charset="-122"/>
                  <a:ea typeface="微软雅黑" panose="020B0503020204020204" pitchFamily="34" charset="-122"/>
                </a:rPr>
                <a:t>等人在考虑子任务依赖关系的前提下，提出一种基于计算功耗、传输功耗对子任务的计算位置进行编排的资源分配策略。但是其没有考虑多计算节点的边缘计算架构。</a:t>
              </a:r>
              <a:endParaRPr lang="zh-CN" altLang="en-US" sz="1000" dirty="0">
                <a:latin typeface="微软雅黑" panose="020B0503020204020204" pitchFamily="34" charset="-122"/>
                <a:ea typeface="微软雅黑" panose="020B0503020204020204" pitchFamily="34" charset="-122"/>
                <a:sym typeface="Arial" pitchFamily="34" charset="0"/>
              </a:endParaRPr>
            </a:p>
          </p:txBody>
        </p:sp>
      </p:grpSp>
      <p:grpSp>
        <p:nvGrpSpPr>
          <p:cNvPr id="27" name="组合 26">
            <a:extLst>
              <a:ext uri="{FF2B5EF4-FFF2-40B4-BE49-F238E27FC236}">
                <a16:creationId xmlns:a16="http://schemas.microsoft.com/office/drawing/2014/main" id="{75EB682F-354D-4C75-A244-D9C66039775E}"/>
              </a:ext>
            </a:extLst>
          </p:cNvPr>
          <p:cNvGrpSpPr>
            <a:grpSpLocks/>
          </p:cNvGrpSpPr>
          <p:nvPr/>
        </p:nvGrpSpPr>
        <p:grpSpPr bwMode="auto">
          <a:xfrm>
            <a:off x="338848" y="1172254"/>
            <a:ext cx="3438525" cy="1049697"/>
            <a:chOff x="5545416" y="1067784"/>
            <a:chExt cx="3437717" cy="1050802"/>
          </a:xfrm>
        </p:grpSpPr>
        <p:sp>
          <p:nvSpPr>
            <p:cNvPr id="28" name="文本框 52">
              <a:extLst>
                <a:ext uri="{FF2B5EF4-FFF2-40B4-BE49-F238E27FC236}">
                  <a16:creationId xmlns:a16="http://schemas.microsoft.com/office/drawing/2014/main" id="{C3E7F30B-05E3-46B3-A7AE-2BDC0C41BE21}"/>
                </a:ext>
              </a:extLst>
            </p:cNvPr>
            <p:cNvSpPr txBox="1">
              <a:spLocks noChangeArrowheads="1"/>
            </p:cNvSpPr>
            <p:nvPr/>
          </p:nvSpPr>
          <p:spPr bwMode="auto">
            <a:xfrm>
              <a:off x="5553065" y="1067784"/>
              <a:ext cx="1334204" cy="29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r>
                <a:rPr lang="zh-CN" altLang="en-US" sz="2000" baseline="-3000" dirty="0">
                  <a:latin typeface="Nexa Light"/>
                </a:rPr>
                <a:t>一维搜索算法</a:t>
              </a:r>
            </a:p>
          </p:txBody>
        </p:sp>
        <p:sp>
          <p:nvSpPr>
            <p:cNvPr id="29" name="文本框 28">
              <a:extLst>
                <a:ext uri="{FF2B5EF4-FFF2-40B4-BE49-F238E27FC236}">
                  <a16:creationId xmlns:a16="http://schemas.microsoft.com/office/drawing/2014/main" id="{253CFCB8-C20B-43E8-BDD7-0CAFBEB74783}"/>
                </a:ext>
              </a:extLst>
            </p:cNvPr>
            <p:cNvSpPr txBox="1"/>
            <p:nvPr/>
          </p:nvSpPr>
          <p:spPr>
            <a:xfrm>
              <a:off x="5545416" y="1371314"/>
              <a:ext cx="3437717" cy="747272"/>
            </a:xfrm>
            <a:prstGeom prst="rect">
              <a:avLst/>
            </a:prstGeom>
            <a:noFill/>
          </p:spPr>
          <p:txBody>
            <a:bodyPr>
              <a:spAutoFit/>
            </a:bodyPr>
            <a:lstStyle/>
            <a:p>
              <a:pPr defTabSz="684213">
                <a:lnSpc>
                  <a:spcPct val="140000"/>
                </a:lnSpc>
                <a:defRPr/>
              </a:pPr>
              <a:r>
                <a:rPr lang="en-US" altLang="zh-CN" sz="1050" dirty="0">
                  <a:latin typeface="微软雅黑" panose="020B0503020204020204" pitchFamily="34" charset="-122"/>
                  <a:ea typeface="微软雅黑" panose="020B0503020204020204" pitchFamily="34" charset="-122"/>
                </a:rPr>
                <a:t>Juan Liu</a:t>
              </a:r>
              <a:r>
                <a:rPr lang="zh-CN" altLang="en-US" sz="1050" dirty="0">
                  <a:latin typeface="微软雅黑" panose="020B0503020204020204" pitchFamily="34" charset="-122"/>
                  <a:ea typeface="微软雅黑" panose="020B0503020204020204" pitchFamily="34" charset="-122"/>
                </a:rPr>
                <a:t>等人提出了一维搜索算法寻找计算位置的最优策略：在每一个周期内读取计算任务，根据当前状态进行决策，分配计算资源。</a:t>
              </a:r>
              <a:endParaRPr lang="zh-CN" altLang="en-US" sz="1000" dirty="0">
                <a:latin typeface="微软雅黑" panose="020B0503020204020204" pitchFamily="34" charset="-122"/>
                <a:ea typeface="微软雅黑" panose="020B0503020204020204" pitchFamily="34" charset="-122"/>
                <a:sym typeface="Arial" pitchFamily="34" charset="0"/>
              </a:endParaRPr>
            </a:p>
          </p:txBody>
        </p:sp>
      </p:grpSp>
      <p:graphicFrame>
        <p:nvGraphicFramePr>
          <p:cNvPr id="4" name="图示 3">
            <a:extLst>
              <a:ext uri="{FF2B5EF4-FFF2-40B4-BE49-F238E27FC236}">
                <a16:creationId xmlns:a16="http://schemas.microsoft.com/office/drawing/2014/main" id="{B313393B-43B2-4B00-8924-5CE9075B8EF9}"/>
              </a:ext>
            </a:extLst>
          </p:cNvPr>
          <p:cNvGraphicFramePr/>
          <p:nvPr>
            <p:extLst>
              <p:ext uri="{D42A27DB-BD31-4B8C-83A1-F6EECF244321}">
                <p14:modId xmlns:p14="http://schemas.microsoft.com/office/powerpoint/2010/main" val="1181816774"/>
              </p:ext>
            </p:extLst>
          </p:nvPr>
        </p:nvGraphicFramePr>
        <p:xfrm>
          <a:off x="3554851" y="576575"/>
          <a:ext cx="3303149" cy="22020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38315867"/>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61BDEB1-B5CC-4DFD-84CE-D49C12C36E53}"/>
              </a:ext>
            </a:extLst>
          </p:cNvPr>
          <p:cNvSpPr/>
          <p:nvPr/>
        </p:nvSpPr>
        <p:spPr>
          <a:xfrm>
            <a:off x="128676" y="198485"/>
            <a:ext cx="2690723" cy="461665"/>
          </a:xfrm>
          <a:prstGeom prst="rect">
            <a:avLst/>
          </a:prstGeom>
          <a:noFill/>
        </p:spPr>
        <p:txBody>
          <a:bodyPr wrap="square" lIns="91440" tIns="45720" rIns="91440" bIns="45720">
            <a:spAutoFit/>
          </a:bodyPr>
          <a:lstStyle/>
          <a:p>
            <a:pPr algn="ctr"/>
            <a:r>
              <a:rPr lang="zh-CN" altLang="en-US" sz="2400" b="1" dirty="0">
                <a:ln w="10160">
                  <a:noFill/>
                  <a:prstDash val="solid"/>
                </a:ln>
                <a:solidFill>
                  <a:srgbClr val="4C6E7A"/>
                </a:solidFill>
              </a:rPr>
              <a:t>国外研究现状</a:t>
            </a:r>
            <a:endParaRPr lang="zh-CN" altLang="en-US" sz="2400" b="1" cap="none" spc="0" dirty="0">
              <a:ln w="10160">
                <a:noFill/>
                <a:prstDash val="solid"/>
              </a:ln>
              <a:solidFill>
                <a:srgbClr val="4C6E7A"/>
              </a:solidFill>
            </a:endParaRPr>
          </a:p>
        </p:txBody>
      </p:sp>
      <p:grpSp>
        <p:nvGrpSpPr>
          <p:cNvPr id="3" name="组合 2">
            <a:extLst>
              <a:ext uri="{FF2B5EF4-FFF2-40B4-BE49-F238E27FC236}">
                <a16:creationId xmlns:a16="http://schemas.microsoft.com/office/drawing/2014/main" id="{93ED7DAB-6BD9-45AF-9175-87151CC8422C}"/>
              </a:ext>
            </a:extLst>
          </p:cNvPr>
          <p:cNvGrpSpPr>
            <a:grpSpLocks/>
          </p:cNvGrpSpPr>
          <p:nvPr/>
        </p:nvGrpSpPr>
        <p:grpSpPr bwMode="auto">
          <a:xfrm>
            <a:off x="338848" y="1172254"/>
            <a:ext cx="5921275" cy="823482"/>
            <a:chOff x="5545416" y="1067784"/>
            <a:chExt cx="3437717" cy="824349"/>
          </a:xfrm>
        </p:grpSpPr>
        <p:sp>
          <p:nvSpPr>
            <p:cNvPr id="4" name="文本框 52">
              <a:extLst>
                <a:ext uri="{FF2B5EF4-FFF2-40B4-BE49-F238E27FC236}">
                  <a16:creationId xmlns:a16="http://schemas.microsoft.com/office/drawing/2014/main" id="{1FC82D9E-A42A-43FB-96C1-493C324E71BE}"/>
                </a:ext>
              </a:extLst>
            </p:cNvPr>
            <p:cNvSpPr txBox="1">
              <a:spLocks noChangeArrowheads="1"/>
            </p:cNvSpPr>
            <p:nvPr/>
          </p:nvSpPr>
          <p:spPr bwMode="auto">
            <a:xfrm>
              <a:off x="5553064" y="1067784"/>
              <a:ext cx="2618823" cy="29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r>
                <a:rPr lang="zh-CN" altLang="en-US" sz="2000" baseline="-3000" dirty="0">
                  <a:latin typeface="Nexa Light"/>
                </a:rPr>
                <a:t>基于启发式搜索的资源分配策略</a:t>
              </a:r>
            </a:p>
          </p:txBody>
        </p:sp>
        <p:sp>
          <p:nvSpPr>
            <p:cNvPr id="5" name="文本框 4">
              <a:extLst>
                <a:ext uri="{FF2B5EF4-FFF2-40B4-BE49-F238E27FC236}">
                  <a16:creationId xmlns:a16="http://schemas.microsoft.com/office/drawing/2014/main" id="{B1F89B34-E442-4AFB-8B3E-7D311D526FAF}"/>
                </a:ext>
              </a:extLst>
            </p:cNvPr>
            <p:cNvSpPr txBox="1"/>
            <p:nvPr/>
          </p:nvSpPr>
          <p:spPr>
            <a:xfrm>
              <a:off x="5545416" y="1371314"/>
              <a:ext cx="3437717" cy="520819"/>
            </a:xfrm>
            <a:prstGeom prst="rect">
              <a:avLst/>
            </a:prstGeom>
            <a:noFill/>
          </p:spPr>
          <p:txBody>
            <a:bodyPr>
              <a:spAutoFit/>
            </a:bodyPr>
            <a:lstStyle/>
            <a:p>
              <a:pPr defTabSz="684213">
                <a:lnSpc>
                  <a:spcPct val="140000"/>
                </a:lnSpc>
                <a:defRPr/>
              </a:pPr>
              <a:r>
                <a:rPr lang="en-US" altLang="zh-CN" sz="1050" dirty="0">
                  <a:latin typeface="微软雅黑" panose="020B0503020204020204" pitchFamily="34" charset="-122"/>
                  <a:ea typeface="微软雅黑" panose="020B0503020204020204" pitchFamily="34" charset="-122"/>
                </a:rPr>
                <a:t>Salim </a:t>
              </a:r>
              <a:r>
                <a:rPr lang="en-US" altLang="zh-CN" sz="1050" dirty="0" err="1">
                  <a:latin typeface="微软雅黑" panose="020B0503020204020204" pitchFamily="34" charset="-122"/>
                  <a:ea typeface="微软雅黑" panose="020B0503020204020204" pitchFamily="34" charset="-122"/>
                </a:rPr>
                <a:t>Bitam</a:t>
              </a:r>
              <a:r>
                <a:rPr lang="zh-CN" altLang="en-US" sz="1050" dirty="0">
                  <a:latin typeface="微软雅黑" panose="020B0503020204020204" pitchFamily="34" charset="-122"/>
                  <a:ea typeface="微软雅黑" panose="020B0503020204020204" pitchFamily="34" charset="-122"/>
                </a:rPr>
                <a:t>等人提出一种改进的遗传算法对计算任务进行计算资源分配。</a:t>
              </a:r>
              <a:endParaRPr lang="en-US" altLang="zh-CN" sz="1050" dirty="0">
                <a:latin typeface="微软雅黑" panose="020B0503020204020204" pitchFamily="34" charset="-122"/>
                <a:ea typeface="微软雅黑" panose="020B0503020204020204" pitchFamily="34" charset="-122"/>
              </a:endParaRPr>
            </a:p>
            <a:p>
              <a:pPr defTabSz="684213">
                <a:lnSpc>
                  <a:spcPct val="140000"/>
                </a:lnSpc>
                <a:defRPr/>
              </a:pPr>
              <a:r>
                <a:rPr lang="zh-CN" altLang="en-US" sz="1050" dirty="0">
                  <a:latin typeface="微软雅黑" panose="020B0503020204020204" pitchFamily="34" charset="-122"/>
                  <a:ea typeface="微软雅黑" panose="020B0503020204020204" pitchFamily="34" charset="-122"/>
                  <a:sym typeface="Arial" pitchFamily="34" charset="0"/>
                </a:rPr>
                <a:t>但是，其没有考虑子任务间的依赖关系。并且，资源分配算法开销极大。</a:t>
              </a:r>
              <a:endParaRPr lang="zh-CN" altLang="en-US" sz="1000" dirty="0">
                <a:latin typeface="微软雅黑" panose="020B0503020204020204" pitchFamily="34" charset="-122"/>
                <a:ea typeface="微软雅黑" panose="020B0503020204020204" pitchFamily="34" charset="-122"/>
                <a:sym typeface="Arial" pitchFamily="34" charset="0"/>
              </a:endParaRPr>
            </a:p>
          </p:txBody>
        </p:sp>
      </p:grpSp>
      <p:pic>
        <p:nvPicPr>
          <p:cNvPr id="6" name="图片 5">
            <a:extLst>
              <a:ext uri="{FF2B5EF4-FFF2-40B4-BE49-F238E27FC236}">
                <a16:creationId xmlns:a16="http://schemas.microsoft.com/office/drawing/2014/main" id="{E31CBCE3-F64A-4735-ADCC-1367C4A666EA}"/>
              </a:ext>
            </a:extLst>
          </p:cNvPr>
          <p:cNvPicPr>
            <a:picLocks noChangeAspect="1"/>
          </p:cNvPicPr>
          <p:nvPr/>
        </p:nvPicPr>
        <p:blipFill>
          <a:blip r:embed="rId3"/>
          <a:stretch>
            <a:fillRect/>
          </a:stretch>
        </p:blipFill>
        <p:spPr>
          <a:xfrm>
            <a:off x="317400" y="2397370"/>
            <a:ext cx="4580018" cy="2272153"/>
          </a:xfrm>
          <a:prstGeom prst="rect">
            <a:avLst/>
          </a:prstGeom>
        </p:spPr>
      </p:pic>
    </p:spTree>
    <p:extLst>
      <p:ext uri="{BB962C8B-B14F-4D97-AF65-F5344CB8AC3E}">
        <p14:creationId xmlns:p14="http://schemas.microsoft.com/office/powerpoint/2010/main" val="4231529255"/>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BC129F2-07A4-48B9-8F39-662620C5C642}"/>
              </a:ext>
            </a:extLst>
          </p:cNvPr>
          <p:cNvSpPr/>
          <p:nvPr/>
        </p:nvSpPr>
        <p:spPr>
          <a:xfrm>
            <a:off x="128676" y="198485"/>
            <a:ext cx="2690723" cy="461665"/>
          </a:xfrm>
          <a:prstGeom prst="rect">
            <a:avLst/>
          </a:prstGeom>
          <a:noFill/>
        </p:spPr>
        <p:txBody>
          <a:bodyPr wrap="square" lIns="91440" tIns="45720" rIns="91440" bIns="45720">
            <a:spAutoFit/>
          </a:bodyPr>
          <a:lstStyle/>
          <a:p>
            <a:pPr algn="ctr"/>
            <a:r>
              <a:rPr lang="zh-CN" altLang="en-US" sz="2400" b="1" dirty="0">
                <a:ln w="10160">
                  <a:noFill/>
                  <a:prstDash val="solid"/>
                </a:ln>
                <a:solidFill>
                  <a:srgbClr val="4C6E7A"/>
                </a:solidFill>
              </a:rPr>
              <a:t>国内研究现状</a:t>
            </a:r>
            <a:endParaRPr lang="zh-CN" altLang="en-US" sz="2400" b="1" cap="none" spc="0" dirty="0">
              <a:ln w="10160">
                <a:noFill/>
                <a:prstDash val="solid"/>
              </a:ln>
              <a:solidFill>
                <a:srgbClr val="4C6E7A"/>
              </a:solidFill>
            </a:endParaRPr>
          </a:p>
        </p:txBody>
      </p:sp>
      <p:grpSp>
        <p:nvGrpSpPr>
          <p:cNvPr id="3" name="组合 2">
            <a:extLst>
              <a:ext uri="{FF2B5EF4-FFF2-40B4-BE49-F238E27FC236}">
                <a16:creationId xmlns:a16="http://schemas.microsoft.com/office/drawing/2014/main" id="{4CEDD6F6-5001-43A5-A48F-386002EA7451}"/>
              </a:ext>
            </a:extLst>
          </p:cNvPr>
          <p:cNvGrpSpPr>
            <a:grpSpLocks/>
          </p:cNvGrpSpPr>
          <p:nvPr/>
        </p:nvGrpSpPr>
        <p:grpSpPr bwMode="auto">
          <a:xfrm>
            <a:off x="338848" y="1172254"/>
            <a:ext cx="5921275" cy="606884"/>
            <a:chOff x="5545416" y="1067784"/>
            <a:chExt cx="3437717" cy="607523"/>
          </a:xfrm>
        </p:grpSpPr>
        <p:sp>
          <p:nvSpPr>
            <p:cNvPr id="4" name="文本框 52">
              <a:extLst>
                <a:ext uri="{FF2B5EF4-FFF2-40B4-BE49-F238E27FC236}">
                  <a16:creationId xmlns:a16="http://schemas.microsoft.com/office/drawing/2014/main" id="{6B8F0CE8-1B39-4B4B-8CF5-F9242E162ED1}"/>
                </a:ext>
              </a:extLst>
            </p:cNvPr>
            <p:cNvSpPr txBox="1">
              <a:spLocks noChangeArrowheads="1"/>
            </p:cNvSpPr>
            <p:nvPr/>
          </p:nvSpPr>
          <p:spPr bwMode="auto">
            <a:xfrm>
              <a:off x="5553064" y="1067784"/>
              <a:ext cx="2618823" cy="29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r>
                <a:rPr lang="zh-CN" altLang="en-US" sz="2000" baseline="-3000" dirty="0">
                  <a:latin typeface="Nexa Light"/>
                </a:rPr>
                <a:t>基于启发式搜索的资源分配策略</a:t>
              </a:r>
            </a:p>
          </p:txBody>
        </p:sp>
        <p:sp>
          <p:nvSpPr>
            <p:cNvPr id="5" name="文本框 4">
              <a:extLst>
                <a:ext uri="{FF2B5EF4-FFF2-40B4-BE49-F238E27FC236}">
                  <a16:creationId xmlns:a16="http://schemas.microsoft.com/office/drawing/2014/main" id="{8194E0F1-C043-4FE2-9776-31FB71FBC649}"/>
                </a:ext>
              </a:extLst>
            </p:cNvPr>
            <p:cNvSpPr txBox="1"/>
            <p:nvPr/>
          </p:nvSpPr>
          <p:spPr>
            <a:xfrm>
              <a:off x="5545416" y="1371314"/>
              <a:ext cx="3437717" cy="303993"/>
            </a:xfrm>
            <a:prstGeom prst="rect">
              <a:avLst/>
            </a:prstGeom>
            <a:noFill/>
          </p:spPr>
          <p:txBody>
            <a:bodyPr>
              <a:spAutoFit/>
            </a:bodyPr>
            <a:lstStyle/>
            <a:p>
              <a:pPr defTabSz="684213">
                <a:lnSpc>
                  <a:spcPct val="140000"/>
                </a:lnSpc>
                <a:defRPr/>
              </a:pPr>
              <a:r>
                <a:rPr lang="zh-CN" altLang="en-US" sz="1100" dirty="0">
                  <a:latin typeface="微软雅黑" panose="020B0503020204020204" pitchFamily="34" charset="-122"/>
                  <a:ea typeface="微软雅黑" panose="020B0503020204020204" pitchFamily="34" charset="-122"/>
                </a:rPr>
                <a:t>乔楠楠等人提出一种基于多方向粒子群算法的资源分配策略。</a:t>
              </a:r>
              <a:endParaRPr lang="zh-CN" altLang="en-US" sz="1050" dirty="0">
                <a:latin typeface="微软雅黑" panose="020B0503020204020204" pitchFamily="34" charset="-122"/>
                <a:ea typeface="微软雅黑" panose="020B0503020204020204" pitchFamily="34" charset="-122"/>
                <a:sym typeface="Arial" pitchFamily="34" charset="0"/>
              </a:endParaRPr>
            </a:p>
          </p:txBody>
        </p:sp>
      </p:grpSp>
      <p:sp>
        <p:nvSpPr>
          <p:cNvPr id="6" name="矩形: 圆角 5">
            <a:extLst>
              <a:ext uri="{FF2B5EF4-FFF2-40B4-BE49-F238E27FC236}">
                <a16:creationId xmlns:a16="http://schemas.microsoft.com/office/drawing/2014/main" id="{55CE8A36-BB66-4293-8F1D-6ED3B9CBD2E1}"/>
              </a:ext>
            </a:extLst>
          </p:cNvPr>
          <p:cNvSpPr/>
          <p:nvPr/>
        </p:nvSpPr>
        <p:spPr>
          <a:xfrm>
            <a:off x="301728" y="2746796"/>
            <a:ext cx="1172309" cy="461665"/>
          </a:xfrm>
          <a:prstGeom prst="roundRect">
            <a:avLst/>
          </a:prstGeom>
          <a:solidFill>
            <a:schemeClr val="accent6">
              <a:lumMod val="60000"/>
              <a:lumOff val="40000"/>
            </a:schemeClr>
          </a:solidFill>
          <a:ln>
            <a:solidFill>
              <a:srgbClr val="4C6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时间开销</a:t>
            </a:r>
          </a:p>
        </p:txBody>
      </p:sp>
      <p:sp>
        <p:nvSpPr>
          <p:cNvPr id="7" name="矩形: 圆角 6">
            <a:extLst>
              <a:ext uri="{FF2B5EF4-FFF2-40B4-BE49-F238E27FC236}">
                <a16:creationId xmlns:a16="http://schemas.microsoft.com/office/drawing/2014/main" id="{84C3A385-5A26-4E5F-9A60-CB97C3AF7F8B}"/>
              </a:ext>
            </a:extLst>
          </p:cNvPr>
          <p:cNvSpPr/>
          <p:nvPr/>
        </p:nvSpPr>
        <p:spPr>
          <a:xfrm>
            <a:off x="301727" y="3509581"/>
            <a:ext cx="1172309" cy="461665"/>
          </a:xfrm>
          <a:prstGeom prst="roundRect">
            <a:avLst/>
          </a:prstGeom>
          <a:solidFill>
            <a:schemeClr val="accent6">
              <a:lumMod val="60000"/>
              <a:lumOff val="40000"/>
            </a:schemeClr>
          </a:solidFill>
          <a:ln>
            <a:solidFill>
              <a:srgbClr val="4C6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资源开销</a:t>
            </a:r>
          </a:p>
        </p:txBody>
      </p:sp>
      <p:sp>
        <p:nvSpPr>
          <p:cNvPr id="11" name="矩形: 圆角 10">
            <a:extLst>
              <a:ext uri="{FF2B5EF4-FFF2-40B4-BE49-F238E27FC236}">
                <a16:creationId xmlns:a16="http://schemas.microsoft.com/office/drawing/2014/main" id="{6DC3B6FB-BB91-4F91-A27E-D1CE23F91345}"/>
              </a:ext>
            </a:extLst>
          </p:cNvPr>
          <p:cNvSpPr/>
          <p:nvPr/>
        </p:nvSpPr>
        <p:spPr>
          <a:xfrm>
            <a:off x="2069123" y="2746796"/>
            <a:ext cx="1752600" cy="461665"/>
          </a:xfrm>
          <a:prstGeom prst="roundRect">
            <a:avLst/>
          </a:prstGeom>
          <a:solidFill>
            <a:schemeClr val="accent6">
              <a:lumMod val="60000"/>
              <a:lumOff val="40000"/>
            </a:schemeClr>
          </a:solidFill>
          <a:ln>
            <a:solidFill>
              <a:srgbClr val="4C6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精英解集</a:t>
            </a:r>
            <a:r>
              <a:rPr lang="en-US" altLang="zh-CN" dirty="0">
                <a:solidFill>
                  <a:schemeClr val="tx1"/>
                </a:solidFill>
              </a:rPr>
              <a:t>(</a:t>
            </a:r>
            <a:r>
              <a:rPr lang="zh-CN" altLang="en-US" dirty="0">
                <a:solidFill>
                  <a:schemeClr val="tx1"/>
                </a:solidFill>
              </a:rPr>
              <a:t>时延</a:t>
            </a:r>
            <a:r>
              <a:rPr lang="en-US" altLang="zh-CN" dirty="0">
                <a:solidFill>
                  <a:schemeClr val="tx1"/>
                </a:solidFill>
              </a:rPr>
              <a:t>)</a:t>
            </a:r>
            <a:endParaRPr lang="zh-CN" altLang="en-US" dirty="0">
              <a:solidFill>
                <a:schemeClr val="tx1"/>
              </a:solidFill>
            </a:endParaRPr>
          </a:p>
        </p:txBody>
      </p:sp>
      <p:sp>
        <p:nvSpPr>
          <p:cNvPr id="13" name="矩形: 圆角 12">
            <a:extLst>
              <a:ext uri="{FF2B5EF4-FFF2-40B4-BE49-F238E27FC236}">
                <a16:creationId xmlns:a16="http://schemas.microsoft.com/office/drawing/2014/main" id="{435C3933-8F76-4356-9696-9BCDCE8F94BE}"/>
              </a:ext>
            </a:extLst>
          </p:cNvPr>
          <p:cNvSpPr/>
          <p:nvPr/>
        </p:nvSpPr>
        <p:spPr>
          <a:xfrm>
            <a:off x="2069123" y="3509581"/>
            <a:ext cx="1752600" cy="461665"/>
          </a:xfrm>
          <a:prstGeom prst="roundRect">
            <a:avLst/>
          </a:prstGeom>
          <a:solidFill>
            <a:schemeClr val="accent6">
              <a:lumMod val="60000"/>
              <a:lumOff val="40000"/>
            </a:schemeClr>
          </a:solidFill>
          <a:ln>
            <a:solidFill>
              <a:srgbClr val="4C6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精英解集</a:t>
            </a:r>
            <a:r>
              <a:rPr lang="en-US" altLang="zh-CN" dirty="0">
                <a:solidFill>
                  <a:schemeClr val="tx1"/>
                </a:solidFill>
              </a:rPr>
              <a:t>(</a:t>
            </a:r>
            <a:r>
              <a:rPr lang="zh-CN" altLang="en-US" dirty="0">
                <a:solidFill>
                  <a:schemeClr val="tx1"/>
                </a:solidFill>
              </a:rPr>
              <a:t>资源</a:t>
            </a:r>
            <a:r>
              <a:rPr lang="en-US" altLang="zh-CN" dirty="0">
                <a:solidFill>
                  <a:schemeClr val="tx1"/>
                </a:solidFill>
              </a:rPr>
              <a:t>)</a:t>
            </a:r>
            <a:endParaRPr lang="zh-CN" altLang="en-US" dirty="0">
              <a:solidFill>
                <a:schemeClr val="tx1"/>
              </a:solidFill>
            </a:endParaRPr>
          </a:p>
        </p:txBody>
      </p:sp>
      <p:sp>
        <p:nvSpPr>
          <p:cNvPr id="14" name="箭头: 右 13">
            <a:extLst>
              <a:ext uri="{FF2B5EF4-FFF2-40B4-BE49-F238E27FC236}">
                <a16:creationId xmlns:a16="http://schemas.microsoft.com/office/drawing/2014/main" id="{5CE88D08-CC03-4100-AE8D-8368D57C7DAA}"/>
              </a:ext>
            </a:extLst>
          </p:cNvPr>
          <p:cNvSpPr/>
          <p:nvPr/>
        </p:nvSpPr>
        <p:spPr>
          <a:xfrm>
            <a:off x="1528326" y="2928137"/>
            <a:ext cx="486508" cy="98981"/>
          </a:xfrm>
          <a:prstGeom prst="rightArrow">
            <a:avLst/>
          </a:prstGeom>
          <a:solidFill>
            <a:srgbClr val="4C6E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箭头: 右 14">
            <a:extLst>
              <a:ext uri="{FF2B5EF4-FFF2-40B4-BE49-F238E27FC236}">
                <a16:creationId xmlns:a16="http://schemas.microsoft.com/office/drawing/2014/main" id="{A99122F0-E898-4C63-A6A2-B938FF941DFB}"/>
              </a:ext>
            </a:extLst>
          </p:cNvPr>
          <p:cNvSpPr/>
          <p:nvPr/>
        </p:nvSpPr>
        <p:spPr>
          <a:xfrm>
            <a:off x="1528325" y="3690922"/>
            <a:ext cx="486508" cy="98981"/>
          </a:xfrm>
          <a:prstGeom prst="rightArrow">
            <a:avLst/>
          </a:prstGeom>
          <a:solidFill>
            <a:srgbClr val="4C6E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右大括号 15">
            <a:extLst>
              <a:ext uri="{FF2B5EF4-FFF2-40B4-BE49-F238E27FC236}">
                <a16:creationId xmlns:a16="http://schemas.microsoft.com/office/drawing/2014/main" id="{EF8D932B-BCDA-4FD7-A223-804FD4597E23}"/>
              </a:ext>
            </a:extLst>
          </p:cNvPr>
          <p:cNvSpPr/>
          <p:nvPr/>
        </p:nvSpPr>
        <p:spPr>
          <a:xfrm>
            <a:off x="4120662" y="3027118"/>
            <a:ext cx="252046" cy="663804"/>
          </a:xfrm>
          <a:prstGeom prst="rightBrace">
            <a:avLst/>
          </a:prstGeom>
          <a:ln>
            <a:solidFill>
              <a:srgbClr val="4C6E7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8" name="矩形: 圆角 17">
            <a:extLst>
              <a:ext uri="{FF2B5EF4-FFF2-40B4-BE49-F238E27FC236}">
                <a16:creationId xmlns:a16="http://schemas.microsoft.com/office/drawing/2014/main" id="{560E94A0-3D03-4C3A-B604-F8AB9F8AEEDF}"/>
              </a:ext>
            </a:extLst>
          </p:cNvPr>
          <p:cNvSpPr/>
          <p:nvPr/>
        </p:nvSpPr>
        <p:spPr>
          <a:xfrm>
            <a:off x="4671647" y="3126393"/>
            <a:ext cx="1664676" cy="461665"/>
          </a:xfrm>
          <a:prstGeom prst="roundRect">
            <a:avLst/>
          </a:prstGeom>
          <a:solidFill>
            <a:schemeClr val="accent6">
              <a:lumMod val="60000"/>
              <a:lumOff val="40000"/>
            </a:schemeClr>
          </a:solidFill>
          <a:ln>
            <a:solidFill>
              <a:srgbClr val="4C6E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群体移动方向</a:t>
            </a:r>
          </a:p>
        </p:txBody>
      </p:sp>
    </p:spTree>
    <p:extLst>
      <p:ext uri="{BB962C8B-B14F-4D97-AF65-F5344CB8AC3E}">
        <p14:creationId xmlns:p14="http://schemas.microsoft.com/office/powerpoint/2010/main" val="2733439412"/>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6" name="矩形 25">
            <a:extLst>
              <a:ext uri="{FF2B5EF4-FFF2-40B4-BE49-F238E27FC236}">
                <a16:creationId xmlns:a16="http://schemas.microsoft.com/office/drawing/2014/main" id="{4FC6E624-C1D5-47D9-9BB0-28558CC530D1}"/>
              </a:ext>
            </a:extLst>
          </p:cNvPr>
          <p:cNvSpPr/>
          <p:nvPr/>
        </p:nvSpPr>
        <p:spPr>
          <a:xfrm>
            <a:off x="128676" y="198485"/>
            <a:ext cx="2690723" cy="461665"/>
          </a:xfrm>
          <a:prstGeom prst="rect">
            <a:avLst/>
          </a:prstGeom>
          <a:noFill/>
        </p:spPr>
        <p:txBody>
          <a:bodyPr wrap="square" lIns="91440" tIns="45720" rIns="91440" bIns="45720">
            <a:spAutoFit/>
          </a:bodyPr>
          <a:lstStyle/>
          <a:p>
            <a:pPr algn="ctr"/>
            <a:r>
              <a:rPr lang="zh-CN" altLang="en-US" sz="2400" b="1" cap="none" spc="0" dirty="0">
                <a:ln w="10160">
                  <a:noFill/>
                  <a:prstDash val="solid"/>
                </a:ln>
                <a:solidFill>
                  <a:srgbClr val="4C6E7A"/>
                </a:solidFill>
              </a:rPr>
              <a:t>研究内容</a:t>
            </a:r>
          </a:p>
        </p:txBody>
      </p:sp>
      <p:sp>
        <p:nvSpPr>
          <p:cNvPr id="27" name="文本1">
            <a:extLst>
              <a:ext uri="{FF2B5EF4-FFF2-40B4-BE49-F238E27FC236}">
                <a16:creationId xmlns:a16="http://schemas.microsoft.com/office/drawing/2014/main" id="{D6DB9A9E-9878-444A-857D-50EE19B7E05C}"/>
              </a:ext>
            </a:extLst>
          </p:cNvPr>
          <p:cNvSpPr>
            <a:spLocks noChangeArrowheads="1"/>
          </p:cNvSpPr>
          <p:nvPr/>
        </p:nvSpPr>
        <p:spPr bwMode="black">
          <a:xfrm>
            <a:off x="873613" y="1174726"/>
            <a:ext cx="3206018" cy="288728"/>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wrap="square" lIns="72576" tIns="36288" rIns="72576" bIns="36288" anchor="ctr">
            <a:spAutoFit/>
          </a:bodyPr>
          <a:lstStyle/>
          <a:p>
            <a:pPr>
              <a:defRPr/>
            </a:pPr>
            <a:r>
              <a:rPr lang="zh-CN" altLang="en-US" sz="1400" kern="0" dirty="0"/>
              <a:t>基于任务依赖关系的子任务解耦方式</a:t>
            </a:r>
            <a:endParaRPr lang="en-US" altLang="zh-CN" sz="1400" kern="0" dirty="0"/>
          </a:p>
        </p:txBody>
      </p:sp>
      <p:grpSp>
        <p:nvGrpSpPr>
          <p:cNvPr id="28" name="圆圈1">
            <a:extLst>
              <a:ext uri="{FF2B5EF4-FFF2-40B4-BE49-F238E27FC236}">
                <a16:creationId xmlns:a16="http://schemas.microsoft.com/office/drawing/2014/main" id="{5CC2D58D-8835-4A72-8E21-9C987D6C3CAC}"/>
              </a:ext>
            </a:extLst>
          </p:cNvPr>
          <p:cNvGrpSpPr>
            <a:grpSpLocks/>
          </p:cNvGrpSpPr>
          <p:nvPr/>
        </p:nvGrpSpPr>
        <p:grpSpPr bwMode="auto">
          <a:xfrm>
            <a:off x="543686" y="1159966"/>
            <a:ext cx="302565" cy="302549"/>
            <a:chOff x="2928" y="2208"/>
            <a:chExt cx="262" cy="262"/>
          </a:xfrm>
          <a:solidFill>
            <a:schemeClr val="accent6">
              <a:lumMod val="75000"/>
            </a:schemeClr>
          </a:solidFill>
        </p:grpSpPr>
        <p:sp>
          <p:nvSpPr>
            <p:cNvPr id="29" name="Oval 19">
              <a:extLst>
                <a:ext uri="{FF2B5EF4-FFF2-40B4-BE49-F238E27FC236}">
                  <a16:creationId xmlns:a16="http://schemas.microsoft.com/office/drawing/2014/main" id="{91365FFD-C023-4B93-AD44-2A1061390647}"/>
                </a:ext>
              </a:extLst>
            </p:cNvPr>
            <p:cNvSpPr>
              <a:spLocks noChangeArrowheads="1"/>
            </p:cNvSpPr>
            <p:nvPr/>
          </p:nvSpPr>
          <p:spPr bwMode="gray">
            <a:xfrm>
              <a:off x="2928" y="2208"/>
              <a:ext cx="262" cy="262"/>
            </a:xfrm>
            <a:prstGeom prst="ellipse">
              <a:avLst/>
            </a:prstGeom>
            <a:grpFill/>
            <a:ln w="12700">
              <a:solidFill>
                <a:srgbClr val="F8F8F8"/>
              </a:solidFill>
              <a:round/>
              <a:headEnd/>
              <a:tailEnd/>
            </a:ln>
            <a:effectLst>
              <a:outerShdw dist="35921" dir="2700000" algn="ctr" rotWithShape="0">
                <a:srgbClr val="1C1C1C">
                  <a:alpha val="50000"/>
                </a:srgbClr>
              </a:outerShdw>
            </a:effec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endParaRPr>
            </a:p>
          </p:txBody>
        </p:sp>
        <p:sp>
          <p:nvSpPr>
            <p:cNvPr id="30" name="Oval 20">
              <a:extLst>
                <a:ext uri="{FF2B5EF4-FFF2-40B4-BE49-F238E27FC236}">
                  <a16:creationId xmlns:a16="http://schemas.microsoft.com/office/drawing/2014/main" id="{6ACB48CB-8550-4DFF-8AAB-09D5E1AFF17C}"/>
                </a:ext>
              </a:extLst>
            </p:cNvPr>
            <p:cNvSpPr>
              <a:spLocks noChangeArrowheads="1"/>
            </p:cNvSpPr>
            <p:nvPr/>
          </p:nvSpPr>
          <p:spPr bwMode="gray">
            <a:xfrm>
              <a:off x="2953" y="2230"/>
              <a:ext cx="218" cy="218"/>
            </a:xfrm>
            <a:prstGeom prst="ellipse">
              <a:avLst/>
            </a:prstGeom>
            <a:grpFill/>
            <a:ln>
              <a:noFill/>
            </a:ln>
            <a:effectLst/>
            <a:extLst>
              <a:ext uri="{91240B29-F687-4F45-9708-019B960494DF}">
                <a14:hiddenLine xmlns:a14="http://schemas.microsoft.com/office/drawing/2010/main" w="12700">
                  <a:solidFill>
                    <a:srgbClr val="DDDDDD"/>
                  </a:solidFill>
                  <a:round/>
                  <a:headEnd/>
                  <a:tailE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endParaRPr>
            </a:p>
          </p:txBody>
        </p:sp>
      </p:grpSp>
      <p:sp>
        <p:nvSpPr>
          <p:cNvPr id="31" name="文本1">
            <a:extLst>
              <a:ext uri="{FF2B5EF4-FFF2-40B4-BE49-F238E27FC236}">
                <a16:creationId xmlns:a16="http://schemas.microsoft.com/office/drawing/2014/main" id="{F9B47D7D-884E-4554-95D8-0C2570AB46F2}"/>
              </a:ext>
            </a:extLst>
          </p:cNvPr>
          <p:cNvSpPr>
            <a:spLocks noChangeArrowheads="1"/>
          </p:cNvSpPr>
          <p:nvPr/>
        </p:nvSpPr>
        <p:spPr bwMode="black">
          <a:xfrm>
            <a:off x="873614" y="2010839"/>
            <a:ext cx="3692524" cy="288728"/>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wrap="square" lIns="72576" tIns="36288" rIns="72576" bIns="36288" anchor="ctr">
            <a:spAutoFit/>
          </a:bodyPr>
          <a:lstStyle/>
          <a:p>
            <a:pPr>
              <a:defRPr/>
            </a:pPr>
            <a:r>
              <a:rPr lang="zh-CN" altLang="en-US" sz="1400" kern="0" dirty="0"/>
              <a:t>面向任务依赖关系的资源分配策略</a:t>
            </a:r>
            <a:endParaRPr lang="en-US" altLang="zh-CN" sz="1400" kern="0" dirty="0"/>
          </a:p>
        </p:txBody>
      </p:sp>
      <p:grpSp>
        <p:nvGrpSpPr>
          <p:cNvPr id="32" name="圆圈1">
            <a:extLst>
              <a:ext uri="{FF2B5EF4-FFF2-40B4-BE49-F238E27FC236}">
                <a16:creationId xmlns:a16="http://schemas.microsoft.com/office/drawing/2014/main" id="{B48C7E9F-204E-40DE-80A8-AE43D367FADC}"/>
              </a:ext>
            </a:extLst>
          </p:cNvPr>
          <p:cNvGrpSpPr>
            <a:grpSpLocks/>
          </p:cNvGrpSpPr>
          <p:nvPr/>
        </p:nvGrpSpPr>
        <p:grpSpPr bwMode="auto">
          <a:xfrm>
            <a:off x="543686" y="1996079"/>
            <a:ext cx="302565" cy="302549"/>
            <a:chOff x="2928" y="2208"/>
            <a:chExt cx="262" cy="262"/>
          </a:xfrm>
          <a:solidFill>
            <a:schemeClr val="accent6">
              <a:lumMod val="75000"/>
            </a:schemeClr>
          </a:solidFill>
        </p:grpSpPr>
        <p:sp>
          <p:nvSpPr>
            <p:cNvPr id="33" name="Oval 19">
              <a:extLst>
                <a:ext uri="{FF2B5EF4-FFF2-40B4-BE49-F238E27FC236}">
                  <a16:creationId xmlns:a16="http://schemas.microsoft.com/office/drawing/2014/main" id="{A6AE34A9-C7E3-400C-974D-6DDFFFEEA051}"/>
                </a:ext>
              </a:extLst>
            </p:cNvPr>
            <p:cNvSpPr>
              <a:spLocks noChangeArrowheads="1"/>
            </p:cNvSpPr>
            <p:nvPr/>
          </p:nvSpPr>
          <p:spPr bwMode="gray">
            <a:xfrm>
              <a:off x="2928" y="2208"/>
              <a:ext cx="262" cy="262"/>
            </a:xfrm>
            <a:prstGeom prst="ellipse">
              <a:avLst/>
            </a:prstGeom>
            <a:grpFill/>
            <a:ln w="12700">
              <a:solidFill>
                <a:srgbClr val="F8F8F8"/>
              </a:solidFill>
              <a:round/>
              <a:headEnd/>
              <a:tailEnd/>
            </a:ln>
            <a:effectLst>
              <a:outerShdw dist="35921" dir="2700000" algn="ctr" rotWithShape="0">
                <a:srgbClr val="1C1C1C">
                  <a:alpha val="50000"/>
                </a:srgbClr>
              </a:outerShdw>
            </a:effec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endParaRPr>
            </a:p>
          </p:txBody>
        </p:sp>
        <p:sp>
          <p:nvSpPr>
            <p:cNvPr id="34" name="Oval 20">
              <a:extLst>
                <a:ext uri="{FF2B5EF4-FFF2-40B4-BE49-F238E27FC236}">
                  <a16:creationId xmlns:a16="http://schemas.microsoft.com/office/drawing/2014/main" id="{4CBB6873-1A3E-4277-817E-9456632B079A}"/>
                </a:ext>
              </a:extLst>
            </p:cNvPr>
            <p:cNvSpPr>
              <a:spLocks noChangeArrowheads="1"/>
            </p:cNvSpPr>
            <p:nvPr/>
          </p:nvSpPr>
          <p:spPr bwMode="gray">
            <a:xfrm>
              <a:off x="2953" y="2230"/>
              <a:ext cx="218" cy="218"/>
            </a:xfrm>
            <a:prstGeom prst="ellipse">
              <a:avLst/>
            </a:prstGeom>
            <a:grpFill/>
            <a:ln>
              <a:noFill/>
            </a:ln>
            <a:effectLst/>
            <a:extLst>
              <a:ext uri="{91240B29-F687-4F45-9708-019B960494DF}">
                <a14:hiddenLine xmlns:a14="http://schemas.microsoft.com/office/drawing/2010/main" w="12700">
                  <a:solidFill>
                    <a:srgbClr val="DDDDDD"/>
                  </a:solidFill>
                  <a:round/>
                  <a:headEnd/>
                  <a:tailE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endParaRPr>
            </a:p>
          </p:txBody>
        </p:sp>
      </p:grpSp>
      <p:sp>
        <p:nvSpPr>
          <p:cNvPr id="35" name="文本1">
            <a:extLst>
              <a:ext uri="{FF2B5EF4-FFF2-40B4-BE49-F238E27FC236}">
                <a16:creationId xmlns:a16="http://schemas.microsoft.com/office/drawing/2014/main" id="{FAE54DEC-FBB0-40AF-8F6E-ABBBA7CCAE2F}"/>
              </a:ext>
            </a:extLst>
          </p:cNvPr>
          <p:cNvSpPr>
            <a:spLocks noChangeArrowheads="1"/>
          </p:cNvSpPr>
          <p:nvPr/>
        </p:nvSpPr>
        <p:spPr bwMode="black">
          <a:xfrm>
            <a:off x="891199" y="2857008"/>
            <a:ext cx="3411169" cy="288728"/>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wrap="square" lIns="72576" tIns="36288" rIns="72576" bIns="36288" anchor="ctr">
            <a:spAutoFit/>
          </a:bodyPr>
          <a:lstStyle/>
          <a:p>
            <a:pPr>
              <a:defRPr/>
            </a:pPr>
            <a:r>
              <a:rPr lang="zh-CN" altLang="en-US" sz="1400" kern="0" dirty="0"/>
              <a:t>面向子任务最长路径的任务调度机制</a:t>
            </a:r>
            <a:endParaRPr lang="en-US" altLang="zh-CN" sz="1400" kern="0" dirty="0"/>
          </a:p>
        </p:txBody>
      </p:sp>
      <p:grpSp>
        <p:nvGrpSpPr>
          <p:cNvPr id="36" name="圆圈1">
            <a:extLst>
              <a:ext uri="{FF2B5EF4-FFF2-40B4-BE49-F238E27FC236}">
                <a16:creationId xmlns:a16="http://schemas.microsoft.com/office/drawing/2014/main" id="{78399571-FB62-44D7-A77F-49243F6CB102}"/>
              </a:ext>
            </a:extLst>
          </p:cNvPr>
          <p:cNvGrpSpPr>
            <a:grpSpLocks/>
          </p:cNvGrpSpPr>
          <p:nvPr/>
        </p:nvGrpSpPr>
        <p:grpSpPr bwMode="auto">
          <a:xfrm>
            <a:off x="561272" y="2842248"/>
            <a:ext cx="302565" cy="302549"/>
            <a:chOff x="2928" y="2208"/>
            <a:chExt cx="262" cy="262"/>
          </a:xfrm>
          <a:solidFill>
            <a:schemeClr val="accent6">
              <a:lumMod val="75000"/>
            </a:schemeClr>
          </a:solidFill>
        </p:grpSpPr>
        <p:sp>
          <p:nvSpPr>
            <p:cNvPr id="37" name="Oval 19">
              <a:extLst>
                <a:ext uri="{FF2B5EF4-FFF2-40B4-BE49-F238E27FC236}">
                  <a16:creationId xmlns:a16="http://schemas.microsoft.com/office/drawing/2014/main" id="{8D4DC663-05BC-41A6-B3D6-0D84F39CFDE3}"/>
                </a:ext>
              </a:extLst>
            </p:cNvPr>
            <p:cNvSpPr>
              <a:spLocks noChangeArrowheads="1"/>
            </p:cNvSpPr>
            <p:nvPr/>
          </p:nvSpPr>
          <p:spPr bwMode="gray">
            <a:xfrm>
              <a:off x="2928" y="2208"/>
              <a:ext cx="262" cy="262"/>
            </a:xfrm>
            <a:prstGeom prst="ellipse">
              <a:avLst/>
            </a:prstGeom>
            <a:grpFill/>
            <a:ln w="12700">
              <a:solidFill>
                <a:srgbClr val="F8F8F8"/>
              </a:solidFill>
              <a:round/>
              <a:headEnd/>
              <a:tailEnd/>
            </a:ln>
            <a:effectLst>
              <a:outerShdw dist="35921" dir="2700000" algn="ctr" rotWithShape="0">
                <a:srgbClr val="1C1C1C">
                  <a:alpha val="50000"/>
                </a:srgbClr>
              </a:outerShdw>
            </a:effec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endParaRPr>
            </a:p>
          </p:txBody>
        </p:sp>
        <p:sp>
          <p:nvSpPr>
            <p:cNvPr id="38" name="Oval 20">
              <a:extLst>
                <a:ext uri="{FF2B5EF4-FFF2-40B4-BE49-F238E27FC236}">
                  <a16:creationId xmlns:a16="http://schemas.microsoft.com/office/drawing/2014/main" id="{506BCB8F-1F64-4D52-B2E1-F5A949C89D8F}"/>
                </a:ext>
              </a:extLst>
            </p:cNvPr>
            <p:cNvSpPr>
              <a:spLocks noChangeArrowheads="1"/>
            </p:cNvSpPr>
            <p:nvPr/>
          </p:nvSpPr>
          <p:spPr bwMode="gray">
            <a:xfrm>
              <a:off x="2953" y="2230"/>
              <a:ext cx="218" cy="218"/>
            </a:xfrm>
            <a:prstGeom prst="ellipse">
              <a:avLst/>
            </a:prstGeom>
            <a:grpFill/>
            <a:ln>
              <a:noFill/>
            </a:ln>
            <a:effectLst/>
            <a:extLst>
              <a:ext uri="{91240B29-F687-4F45-9708-019B960494DF}">
                <a14:hiddenLine xmlns:a14="http://schemas.microsoft.com/office/drawing/2010/main" w="12700">
                  <a:solidFill>
                    <a:srgbClr val="DDDDDD"/>
                  </a:solidFill>
                  <a:round/>
                  <a:headEnd/>
                  <a:tailE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endParaRPr>
            </a:p>
          </p:txBody>
        </p:sp>
      </p:grpSp>
    </p:spTree>
  </p:cSld>
  <p:clrMapOvr>
    <a:masterClrMapping/>
  </p:clrMapOvr>
  <p:transition spd="slow" advClick="0" advTm="3000">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a:extLst>
              <a:ext uri="{FF2B5EF4-FFF2-40B4-BE49-F238E27FC236}">
                <a16:creationId xmlns:a16="http://schemas.microsoft.com/office/drawing/2014/main" id="{7DE7CDCA-A817-40A1-9578-1B0D6174AAA6}"/>
              </a:ext>
            </a:extLst>
          </p:cNvPr>
          <p:cNvSpPr/>
          <p:nvPr/>
        </p:nvSpPr>
        <p:spPr>
          <a:xfrm>
            <a:off x="128676" y="198485"/>
            <a:ext cx="5433924" cy="461665"/>
          </a:xfrm>
          <a:prstGeom prst="rect">
            <a:avLst/>
          </a:prstGeom>
          <a:noFill/>
        </p:spPr>
        <p:txBody>
          <a:bodyPr wrap="square" lIns="91440" tIns="45720" rIns="91440" bIns="45720">
            <a:spAutoFit/>
          </a:bodyPr>
          <a:lstStyle/>
          <a:p>
            <a:pPr algn="ctr"/>
            <a:r>
              <a:rPr lang="zh-CN" altLang="en-US" sz="2400" b="1" dirty="0">
                <a:ln w="10160">
                  <a:noFill/>
                  <a:prstDash val="solid"/>
                </a:ln>
                <a:solidFill>
                  <a:srgbClr val="4C6E7A"/>
                </a:solidFill>
              </a:rPr>
              <a:t>具有任务依赖关系的子任务解耦方式</a:t>
            </a:r>
          </a:p>
        </p:txBody>
      </p:sp>
      <p:pic>
        <p:nvPicPr>
          <p:cNvPr id="32" name="图片 31">
            <a:extLst>
              <a:ext uri="{FF2B5EF4-FFF2-40B4-BE49-F238E27FC236}">
                <a16:creationId xmlns:a16="http://schemas.microsoft.com/office/drawing/2014/main" id="{E962A2FB-F0C7-49D2-8E78-0656394811FF}"/>
              </a:ext>
            </a:extLst>
          </p:cNvPr>
          <p:cNvPicPr/>
          <p:nvPr/>
        </p:nvPicPr>
        <p:blipFill>
          <a:blip r:embed="rId3" cstate="print">
            <a:clrChange>
              <a:clrFrom>
                <a:srgbClr val="FFFFFF"/>
              </a:clrFrom>
              <a:clrTo>
                <a:srgbClr val="FFFFFF">
                  <a:alpha val="0"/>
                </a:srgbClr>
              </a:clrTo>
            </a:clrChange>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515498" y="2571750"/>
            <a:ext cx="3595631" cy="2096966"/>
          </a:xfrm>
          <a:prstGeom prst="rect">
            <a:avLst/>
          </a:prstGeom>
        </p:spPr>
      </p:pic>
      <p:sp>
        <p:nvSpPr>
          <p:cNvPr id="34" name="文本1">
            <a:extLst>
              <a:ext uri="{FF2B5EF4-FFF2-40B4-BE49-F238E27FC236}">
                <a16:creationId xmlns:a16="http://schemas.microsoft.com/office/drawing/2014/main" id="{17694C3B-B856-4472-84AA-956A7D06B6A5}"/>
              </a:ext>
            </a:extLst>
          </p:cNvPr>
          <p:cNvSpPr>
            <a:spLocks noChangeArrowheads="1"/>
          </p:cNvSpPr>
          <p:nvPr/>
        </p:nvSpPr>
        <p:spPr bwMode="black">
          <a:xfrm>
            <a:off x="340214" y="1286049"/>
            <a:ext cx="3206018" cy="719616"/>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wrap="square" lIns="72576" tIns="36288" rIns="72576" bIns="36288" anchor="ctr">
            <a:spAutoFit/>
          </a:bodyPr>
          <a:lstStyle/>
          <a:p>
            <a:pPr>
              <a:defRPr/>
            </a:pPr>
            <a:r>
              <a:rPr lang="zh-CN" altLang="en-US" sz="1400" kern="0" dirty="0"/>
              <a:t>基于启发式搜索算法的资源分配策略</a:t>
            </a:r>
            <a:endParaRPr lang="en-US" altLang="zh-CN" sz="1400" kern="0" dirty="0"/>
          </a:p>
          <a:p>
            <a:pPr>
              <a:defRPr/>
            </a:pPr>
            <a:r>
              <a:rPr lang="zh-CN" altLang="en-US" sz="1400" kern="0" dirty="0"/>
              <a:t>算法复杂度高，代价大</a:t>
            </a:r>
            <a:endParaRPr lang="en-US" altLang="zh-CN" sz="1400" kern="0" dirty="0"/>
          </a:p>
          <a:p>
            <a:pPr>
              <a:defRPr/>
            </a:pPr>
            <a:r>
              <a:rPr lang="zh-CN" altLang="en-US" sz="1400" kern="0" dirty="0"/>
              <a:t>延长计算任务的完成时间</a:t>
            </a:r>
            <a:endParaRPr lang="en-US" altLang="zh-CN" sz="1400" kern="0" dirty="0"/>
          </a:p>
        </p:txBody>
      </p:sp>
    </p:spTree>
    <p:extLst>
      <p:ext uri="{BB962C8B-B14F-4D97-AF65-F5344CB8AC3E}">
        <p14:creationId xmlns:p14="http://schemas.microsoft.com/office/powerpoint/2010/main" val="1882629751"/>
      </p:ext>
    </p:extLst>
  </p:cSld>
  <p:clrMapOvr>
    <a:masterClrMapping/>
  </p:clrMapOvr>
  <p:transition spd="slow">
    <p:push dir="u"/>
  </p:transition>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ULTRA_SCORM_COURSE_ID" val="1F80FB44-0E09-40CF-8A23-B0EB56AC525C"/>
  <p:tag name="ISPRING_SCORM_RATE_SLIDES" val="1"/>
  <p:tag name="ISPRINGONLINEFOLDERID" val="0"/>
  <p:tag name="ISPRINGONLINEFOLDERPATH" val="内容列表"/>
  <p:tag name="ISPRINGCLOUDFOLDERID" val="0"/>
  <p:tag name="ISPRINGCLOUDFOLDERPATH" val="资源库"/>
  <p:tag name="ISPRING_PLAYERS_CUSTOMIZATION" val="UEsDBBQAAgAIAHNYCEsVDq0oZAQAAAcRAAAdAAAAdW5pdmVyc2FsL2NvbW1vbl9tZXNzYWdlcy5sbmetWG1v2zYQ/l6g/4EQUGADtrQd0KIYEge0xNhEZMmV6DjZCwRGYmwilJjpxW32ab9mP2y/ZEfKTuK+QFISwDZMyvfc8e6eu6MPjz/nCm1EWUldHDlvD944SBSpzmSxOnIW7OTnDw6qal5kXOlCHDmFdtDx6OWLQ8WLVcNXAr6/fIHQYS6qCpbVyKzu10hmR858nLjhbI6Di8QPJ2EyphNn5Or8hhe3yNcr/Uf5wy/vP3x+++79j4evt5J9gOIZ9v19KGSR3r3pARSwKPQTQCN+EpBz5ozM5zC5cMF8GhBntP0yTHoekTNnZD475RZRRAKWxD71SELjJAiZ9YVPGPGc0YVu0JpvBKo12kjxCdVrAZGsZSlQpWRmH6QaNopGdCnzwhmmQRKRmEXUZTQMnFGsy/L2JwvLm3qtS1BXoUxW/FKJzOqEnLHPb0pRgWpeQ04heNVrCb/UOZfFQafqCC9pMElYGPpxQgJvt+OMSJEhr+RGzUCUCMckAoCSV6J8hGxis8yKI6zUMIQpnUx9eDNjwlSu1gre9VA75gRiMBdFlxTkCIkgu+J4GUaecRqoQhzd8Kr6pMtsLz8eBqoLmAZuCCnosgfgzGDsgCHGEipHWYq07gKbkTjGE5KMw3NIZOBdOEQiPAW6nQ6RuCAxUITEXTIBPqMTbBLeUGyX/zt+pdyks7pFPE1BzrhvI3VTwY5xKbDAMq06GKYmJh8XEDaK/e/QuEUF79rVSm4E2FFmouxUBJXFJZ7Joo8L+ltygqlPvATSyguXCbMlz2jM+S0qdI14tuFFKtClSHkDuX4LzzKZ2Wcmzlb/X438G/F6W1VebQtS4JHzV0Pt2ath3zCrqcCmuhb5Td2l2jhsa/5jrDA5/V0T+hz9cfpjlwQ4ouHzRKaSeaPaqvvk+NxZNjRGnUY80VP9o/XclsRtbR1TKFhjqftLEOimpn9AA1T9pWhwAormbYmGGk6LqwE6g3ALEGj0WIwzcNWeCWfgwgHySzKOKYPZaCkuK1l3jh2WjW2Avh3aFOY8JWpxT8ZLcaVhwlGCb9rpA7qQjXRnQB8MN3utglHmg8kBAK7a5AFIJXOwP+uBuZiRnQfaAr93kqVuVGbJq+S1LfLg2yYXX49NV6XO7a7i1S552yZz/BQr2sNFrdL5gPZ/x7/e8XlAv8dHKSY4cqeJiwOXmEHfcFX1FAIKGFf4LE58PDbiwIWc1+kamumVboqsJ1A7q3vkBAPY9syx4GW6/u+ff3tifGFJu4u2u78OAgFimypI7sB+D3Qtqj+7QBge78vZRR+p7d1mJ9fzqsMoZOGz3CF421pyncPWQbdeSPJt0DBj2J3OgAexTXvdlDC6DUGY4egUapmdwp3RjJfXUAiZ1moQinW1ScB6mPb762VTK1mIIbJPayXmwIzOE+x59q4N5FMyvW57ZgY3inR76VZw6e4L5k5xAHX2CzyRyXogoG1NuyoERG/X9zTffN2p7laV/cvi8PWDfzD+B1BLAwQUAAIACABzWAhLu1C4NysDAACGDAAAJwAAAHVuaXZlcnNhbC9mbGFzaF9wdWJsaXNoaW5nX3NldHRpbmdzLnhtbNVX21IaMRi+5yky6XgpqxarMgtOKzBlVGCEtnrlhE1gM+aw3WRBvOrT9MH6JP2zAYTR2vXATHvBQP7D95//hPD4Vgo0YanhWtXwbnkHI6YiTbka1/CXQWv7ECNjiaJEaMVqWGmMjuulMMmGgpu4z6wFUYMARplqYms4tjapBsF0Oi1zk6SOq0VmAd+UIy2DJGWGKcvSIBFkBl92ljCD5wgFAOAjtZqr1UslhEKPdK5pJhjiFDxX3AVFREsQE+PAiw1JdDNOdaboiRY6Rel4WMPvWgeto9anhYyHanDJlMuJqQPRkW2VUMqdF0T0+R1DMePjGNw9qGA05dTGNbxXcSggHTxEybF96MShnGjIgbJzeMksocQSf/T2LLu1ZkHwJDpTRPJoABzk4q/hxuD681WveXHW7pxeD7rds0G7553IdYJ1nDBYNxSCQzpLI7a0ExJrSRSD36AzIsKwMFglLcRGWq05585oqAXkPteCNpJDRjtEspVq9G+4aoHkLkYjCETMavhjyonAiFsieLRUNtnQWG7zqrdWJRFgQXsydN7H9+Z9dqKYpIaturXgGJfzqP5NZ4Kimc6Q4DcMWY0g/kzCr5ih1eKgUaplToX2scgIDhYnnE0ZPc5zOgf8k6ErMCEz0IReTQSz3sL3jN+hIRvpFHAZmUBnA50bj19+FnBCjLkHJQsft/pn7Ubzut1pNC+3XICEToiKngkOBWcysRvBJzOktF3oQToikhmWF4VymvOKxFZ+eRkMl5nwZX7rYqxAb7Akm7HynML81YPCZmMyyQfRDVcODSPIoSQeExgRrAuuMlYUMCIKaSVmiESw1owb6wnXmQGKH2APbV7uoddHXOWnMaw2sJhSlhaC3Nnde1/Z/3BweFQtB79+/Nx+Umm+8HuCOHN+4588ufKXa//hNgwDt6UfX9o2zf7Nnd27aH4tktdO83JQqKTNfiG4bhGp7mkRqQt/yfRWLphCLsBSGvshg7UkuOSW0bdssRe0yavudt9jm2mTDcb8mtH4b0L2p+Uzce1dGAaPPlwdR3LFJSTCrcTla7e+X9mBl+ajrFIJ0Nb/O9RLvwFQSwMEFAACAAgAc1gISzDzi8S5AgAAUQoAACEAAAB1bml2ZXJzYWwvZmxhc2hfc2tpbl9zZXR0aW5ncy54bWyVVttO4zAQfd+vqLrvpOyNRTKVoLQSErsgQLw7yTSx6tiRPSnbv187sYndNjR0hFTPnGOPx2emEL1hYv5lMiGZ5FI9AyIThbYe75uw/GqaNohSnGVSIAg8E1JVlE/nX1fthyQt8hRLbkGN5axpBv0xs9lidnk+huLO+HlhbYiQyaqmYncvC3mW0mxTKNmI/GRq5a4GxZnY2IwuLxbLwQM403iHUEU5LX9bG0epFWgNNqVfS2snWZymwP1Js/YzktMf9fHt92hbphm2tOtza0O0mhawV+SL1eXqZhgvzO6fJiD8QwP9/s3aIJTTHah48+XK2iBD1k39GY3USha2oDHn40d853BJc9N+hnA7s3aSYC9kDzr5Cq48P26tBSD3Nex7YttVSf5o67o3EOyjpxzmqBogiV91MV3Kt4cGTX/AfE25NoDQ1YMeTdKPtNF+m9jX457gjYk8ADlHj3iVvKlg0eUbAGN/j18sbtpREeb37gsSVLB1ziDD3tkj/5qyHiADZ4985iyHB8F3hxnshzqSf+Mb6l7z4/KbKAhqlr5gfuWj9qR727k6SNU5PKaSOcy1TeeFVWCfjSStr0spOciJCLplBUUmxR+LS3ftZTRJ9gJOaseFRZAhh2N6a3M0UzosV7uO5eiisR67X4X+ct16gmaIX00pIs3Kyvwq6enE8UyXmMJMk+MMOyYNHNSdWMuRnIqqDagXKfnYU4RECLHtzYbAsmutIThJghKQ5HiRidvkWPVFU6WglubRGHjVxL4OV7Ki5OYPXxm8QR4TBoIdE0uznaDsXZSBwykAqMpKL9lu0UWqhiPjsAXf+YGjvfDQzYg2Eh1S2zXewxpDvTnPKEG6QdELJcTFgSOEV5OXjEdOGBiheaSpbm8Wtb0fwf3O0VD2s8xKLxxj7dopKdrYxA8raJz2X8n/UEsDBBQAAgAIAHNYCEs1CTVsAQMAAJcLAAAmAAAAdW5pdmVyc2FsL2h0bWxfcHVibGlzaGluZ19zZXR0aW5ncy54bWzNlt1SGjEUgO95ikw6XsqqtVWZXZxWYGT8gRHa6pUTNoHNmE22SRbEqz5NH6xP0pMNIIyWro50esEsOcn5zl9ykvD4PhVozLThSkZ4t7qDEZOxolyOIvyl39o+xMhYIikRSrIIS4XRcb0SZvlAcJP0mLWw1CDASFPLbIQTa7NaEEwmkyo3mXazSuQW+KYaqzTINDNMWqaDTJApfOw0YwbPCCUA8EuVnKnVKxWEQk+6UDQXDHEKnkvugiLi1KYCB37VgMR3I61ySU+UUBrp0SDC71oHraPW5/kaT2rwlEmXElMHoRPbGqGUOyeI6PEHhhLGRwl4e7CP0YRTm0R4b99RYHXwlFKwfeTEUU4UpEDaGT5lllBiiR96e5bdWzMXeBGdSpLyuA8zyIUf4Ub/9vSm27w6b1+e3fY7nfN+u+udKHSCVU4YrBoKwSGV65gt7ITEWhIn4DfoDIkwLAyWRfNlQyVXnHNjNFACUl9oYTQET8U0wp80JwIjbong8WLWEj1itsUFxOB0d6tDafEj0McbJ0QbtmxoPmNcFuP6N5ULiqYqR4LfMWQVgojyFP4lDC2nGw21SgupIMYiIzhlaMzZhNHjIksz4J8M3YCJNAdN2HyZYNZb+J7zBzRgQ6WBy8gYtirIufH86ovAGTHmEUrmPm71ztuN5m37stG83nIBEjomMn4hHErI0sxuhE+mSCo714N0xCQ3rCgK5bSYKxNb9fVlMDzNhS/zWxdjCb3BkmzGyksK81cPSptNyLg4iO5wFWg4ghxK4pkwEcNx5zJnZYExkUhJMUUkhkZl3LEec5UbkPgD7NHm9R56fcRlMRrBzQEWNWW6FHJnd+/9/oePB4dHtWrw68fP7bVKsxbeFcSZ8z38ZG0TXzTyp90wDFzvfL4NW53/qy7cvWp+LZOpy+Z1v1SRmr1SuE6ZVZ2zMquu/LXRXboySrkAbWbkjw00GsFTbhl9y03zisKvv3/9tnijwm8wirXb9/8Nwo8Wz62V91UYPPsArIB89TFdr/wGUEsDBBQAAgAIAHNYCEtjqZVpowEAAC4GAAAfAAAAdW5pdmVyc2FsL2h0bWxfc2tpbl9zZXR0aW5ncy5qc42UTW/CMAyG7/wKlF0nVPbF2G2DIiFxmDRu0w6hmFKRxlESOhjiv68uA5o2HcSX5u2T17WreNdq54tFrP3S3hXPxf7d3RcakGb1Gm5dXTToKenMiGQO0yQFkUhgFSQ7Hj3J+zPhM2ayMJ1tP8jWlPwY0psFF6aMK4+F9mjGo2Ue7dujbXyJf05iq1TWoaRSn2dra1F2IpQWpO1I1CkvGHYzKla5wgqMGegL6IJH4JgGwSDod5vIs+Njj6LMRZgqLrcTjLEz49Eq1riW86b8y60Cnf/x1V/afm8QOnYiMXZsIa0mDp8pmkmlwRj4y/sUUnhhwWcgSr5Bsf5BHeN6QRU6S0xij/Rrl6JMKx5DvUu9UX/05mIy97qWs7CxB+L+jsIhBN+CrlmFIwoHRLVWV/xApTGmjtTQes9PqEA+T2R84IYBhZejjyXbpu6dC30YUjDnCmHlCi09VzJtmhxXXHvrzKRjVlPJOvFdeuETfXnRoynf4cw/Rmx1jND+s824tTxapvl0yEcjdRxM/gx6LBdIQsr1CvQUUeT1fF368mry1v4XUEsDBBQAAgAIAHNYCEs9PC/RwQAAAOUBAAAaAAAAdW5pdmVyc2FsL2kxOG5fcHJlc2V0cy54bWydkbEKwjAQhvc+RbjdxG6lJHUT3Bx0lpqmGmkvJZdaH9+UinSRgEMg//F9PyQnd6++Y0/jyTpUkPMtMIPaNRZvCs6n/aYARqHGpu4cGgXogO2qTNq8wKM3ZAKxWIGk4B7CUAoxTRO3NPjYQK4bQywmrl0v4ukditkUw6LC4pb2L/szgyrLGJPX0XbhgFW8x7QgjLxWMDsXjdxi60D8AhqTAEyqwVACaH0CeAwJwI8rQIrvm+ekRwrxo2KQYrWeKnsDUEsDBBQAAgAIAHNYCEuUE7MiaQAAAG4AAAAcAAAAdW5pdmVyc2FsL2xvY2FsX3NldHRpbmdzLnhtbA3MMQ6DMAxA0Z1TWN4p7daBwMZWltIDWMRFkRwbkYDg9mT7w9Nv+zMKHLylYOrw9XgisM7mgy4Of9NQvxFSJvUkpuxQDaHvqlZsJvlyzgUmWIUu3iaOJTKPFIscdhGo4VNe/8Aem666AVBLAwQUAAIACABElFdHI7RO+/sCAACwCAAAFAAAAHVuaXZlcnNhbC9wbGF5ZXIueG1srVXfT9swEH4u0v6HyO/YLR0DqgTEkNAexoTUse2tMombeE3izHYI5a/f2c7vpWxIe2iVnO/77nz33cW/es5S74lJxUUeoAWeI4/loYh4Hgfo4evt8Tm6unx35Bcp3TPp8ShAZc4NgKbIi5gKJS80gO+pTgLUM2BgRl4huZBc74H7FLjbSCdL9O5oBi65ClCidbEipKoqzBUg8liJtDQkCociI4VkiuWaSeLSQF6DXem/o+GXiZzofcFUD1notweuSVqOZ8UHJNUSCxmTk/l8QX7cfV6HCcvoMc+VpnnIkAeVnNlSPtJwdyeiMmXK2Ga+S3LNtDZJWNvM1yu+OM89JcMAOYdNxpSiMVM4zWNEHJZMgP1tSlVS86gBreFVO17zWr+Ned80brZzpHMuyseUqwSO+pDOOgn0yTCqn9nrWgU9NAq6NUzIk+xXySWL7Ou3VozzBXIBW8XZPLGqQjiAp1saaiH3NwADFdUdxG3TsGsatqCWA7fR1x0Fam67ZVSXkjWlmvlPPGLiC5WSGllcalkyn4yMNZYMwT5xV66b1DXET3SWnv5Db4zfqDU/1WudsYD/0ZhPQNTWhOcRe77l4KNZBjXVDIptbFgXKTYxu5xU+Zj1dD0wuRzrpsBFPE1lzGAMI6op6ezkEJRJqsAlLOUI2zs4CE54nKTw05MM49ODNBmVu0mG3sFBcCrC3QS0NbdlJOM6jsTUKsgnE+vED0ulRcZfrDwHe0avrA5fG7nm6Lrg7cHZ/I9RHMRoBnOLJlaXeertq+bw3sypVp3PpnCWgVphHpguC+fVzEJZjHwitqVlqm/6OTX7sAcd5Tw1HdNc30HvolrzF+ZVPDJfusXS1CRhRjMB+nC+7DFAP2G7DMJb06GIW5E3dcCY2Df3byvabPm6da7rhzrsQw2fOKscxs3UR1BHLEWZR6Me4qL7iKgUdtq1ZNRL2RZutDgBkYoiQO/hob7zxelFd+WzxUWDtXndu8Aulzes9DrhTkGk1nV7Eb/eDfD4G1BLAwQUAAIACABzWAhLNdvZrWgBAADzAgAAKQAAAHVuaXZlcnNhbC9za2luX2N1c3RvbWl6YXRpb25fc2V0dGluZ3MueG1sjVLbahsxEH3PV4j8gCWNbgtbg67FkIdCE/K89aphiaMtK4WEoo+vNq1x3Lq0mqeZc+YMMzp9fpySfc5lfpq+D2Wa0+dYypQe8vYKoX4/H+bl0xJzLHlzqtxPaZxfdunrvNZaNZchjcMy2hXNW4zC20NKauVUy5hhFEnmqVfIeW4b1oHrwDbMUWL7zW8SP3WXuI+pXFbtN2fonw27lONSdmmMr1s4Z7+Hzjf4uAzj1Hh5K9ga9Ti1OrYGYoRL7ivVACCQ5Y44XKXspCbIY8YxVKMoUECEc9KJSiTl0LLQiabCfCcQk4xRV6mnrRtpbRy1VUJHiG7TvOpsDcFIjBEhBJirXEAwGDU2NA0Naj0gODAgqjaaKEDBBhNY9c4Ly5GiXmBcmTGA8em4p+3en+tU/e91juf8h+DFL7iIrt7aXDBXv39elka+jU/fDkOJ6MuQ4278cB3ubm6uf3nyzb9HxmrUtvFfff0DUEsDBBQAAgAIAHRYCEvt/6nm7g4AABMkAAAXAAAAdW5pdmVyc2FsL3VuaXZlcnNhbC5wbmftmmtYktnaxzGzmslDTTt11LRydvOOkVZmniFLO+zUcjRFTbFxJ5MJaoqHEJhql00q1hzU8EDZpKkpGimKqNlBMlQyQTJEnUhJEAgZQEBkPzjXft/58H57r/ebH7ie517X+q31X/f9rHutxbV+PBl6xOJzu89BIJDFsaOB34JAq8EgkGn0ujVAyfMYcgrwMMn49shBUNOQwyxgrEYEhASAQC3F6xfPmAH2Z2lHozNAIMtnxp8JI/XBP0Eg5wfHAgMicuIlfDg5JTuOIVeY561ZMN/9uyOdYet29KttIeaXdl4qsT++ymXV3btfBRIMdq+ri8oO1B8UWeDNr2//226zc3bbtrLZsPCrNd+Y/QPjoEEttPZQhrKXJNiZCtbt3MYPv3axHrYmDcZgkkiaLsTg3PGGcxeXNMIolp9iQDRbS4IoPvx8YhUg0OH5RyvO9vpjAyPre9/nQxfPdO4FSp8UnUR+F4zofT+GICFtVgMl7bfqwyrMCnZGNT1eD5igcXOOiytHF0i7bbQ8D7XeOH7CXxnhuwmwppIeRKbXlZsAr2nun1kDjwMOvcbOrjvDjLXTVxub2EpIMNZ4vhHwKOgHr8tGd2040mys8H7dCrQCrUAr0Aq0Aq1AK9AKtAKtQCvQCrQCrUAr0Aq0Aq1AK9D/D3RaO0xhNRpff/o/dFqRYVbAIGl6RcjJpaeiaSt+z8V+G+hj2h9WpQK2pJ4XRaWgUqlOxj9TYYqcR/ZMvotIVeqJE1AwRd7nx2IQDyfj1I3VKMM2xjhmbUGqn7KL47Y44i8pCjlFpaKyqVAjamuFM8jf2nS5VfdVtKbyIazk27FIv64C7W3pI4PunS9sXPXy63f2ZU1GwEbpide1uPPp96l6lexht+Ij/nSGBoqX93Kc9HJShaZAtzRP1DgMcZ1wH64mGvpP6PWnFDOk47s8WeUcVgpY/dyAM9TnCubj8E1iqTM30Z5XgmHxs1PHWQXE41rlwgkRHRF2f9wS9EN4uNt2eLEQXodTwp2+V2MimZlixyvasXjZJjOVpTU12aKex5ewgthPZGfdMGNjW5vLe/6gcbuWiEyXLPa0h5crOW+aXIGNc2WcYbeQT4YxFgmePZqr34eFJSyCX5F7tJzzieGNUfDz/BjUQIMuKOgHomc3iSvJVN8StxSFMDndo0outmOGJY5zy4e4NzRhSuGEb6imoCk2e72vm34+nyc8yfiNp46mDu2pI8mVeRtTZQnD/AexQVSo8JQp3c5rlGsHymIOJDfzLHaINytzb8K4rUxlejp6XNiLr4w7eau6G24p2hnKYdV3k1/uwyU55xROi5Z2D7XXgXaTLOQ3oujVRY7PaLqXudQw3e7uycenJYp2qJMLbPy6OyXLu8BlOgsEqiD62LdipJkpNCwJLXYo10Zn63COl194F4ULsy3MPaYq11aKvZ6976sj9c8jokx1Wpr5MaXeS3e3+um6NR6fnJi/pOMf2Db7xVYvdc0iOqWQCxNIthoN5beNr7NRnOXytrGSbZPt+W2I5eH/wkbYZ7LKCWFUAwVVmRjOyidzhdHrrG32rSnm06O7Lvv3POXXBcznbCY9E+OynGHgtTKl/sJreN/8s/YhlAYZkMDHfqjmvUV3IKmy7TSGYFsmrwpQfpCKBOIekWrlNcNqhIkIvQ9jhbac2EM0/WRpQnpA4qe3g+W71hZS7H4bzWt53yfCZXm6wzK58NUFfPRfGsgccNo7NrtMwzgklITQC1ldsN7uCgM1cbJWQ46t+S4Im3VAPWbmENnVmEgIVCBg7GkB0unsknlB9C7oxLdhfcLj7LMC2rUQ0pmWWciFYeQcbXzQ0rpH9WmyEaKCTsZjVf2MyB55Kim5dKyGpwJ62kBDmgKRsIKo0nSnZ8vQjDOjjRkDEO2CJ0/Q3FBuDS4ZaVK4VvNIBe/+DosohKmF289v8IPMpcEsv/Iu9BnySHOCApEr/K+wgDs4182/HI6wM7nXTbikp4fGsRxWuXwxIAbf603hYT/48R7opiHU6SSzArj2FbyxW/vHJij+sSHloi7bKaWUv6wHUY6m3q+Rzr9B2gMBc9CSKfdFhBeAzjIOdmo7PuhEc/sdu8WiS1M+zBF5vjzy5n0kl6EMZ9AmLoQdvmOrcPmiMBcd+aw9b+n14Eb3vgsKFur5VRq9G3XDRJkhc3UT8g/HCa9v7RwvCRn+UE1jJNbBEyb1w+FQ/G/koW7ZUHO7IJbkWx5VmqotJi8LqnwXyi8h0jRiVzd+mwkotD9o6V/nuhIeRyAEBE3PwgurOA9y1c6l+SiDdu5qM5IbLvKebidIByZoTcQoeKmibdaoH1FO29VarDgr2D+KY/ech4omK4lwBrmbVJxYJ25kijtk9KE3uYQXabdYlA3gH66IHYvPrr5EFNmcoQbXUW8MjJCgSy89DNt+RfEo0/NittuHr0k6OYuaJZHVas7X8vaDntQ9YLl+rHKWJPP3rZEoTyP5ESx7atwJ/7WNGoFmYt6sJV0lu26i+0hgGOXsGRy+U+XLKh1kNZSGD5KFQx4cSLG+MSdsxMuxvCaExclOn/hvKacuMSJMqmOTYJ678OlZvKpBpiuSWMIchPsuu6T3a1LOYyzucTGxbyst4kGZm33vdzhXWPqZig7fg4dCFEowJ+M1cYZik8wnusQMMKX1vjuAGYjsi9B5usbagPsWh2C1qs7qF+v2M3e7E2Q1idmO6MmPhP4dl83S0viC9AqPsJ6c0lOY/a9kZSKb8/pHkhvZVMnYBc1YzbkBWXfW8jd8WSyPCkiOsSxhRFspsTbgVzKo6vXYdOIG+EhNgNpLnEDY5EzITN08FpQdnMT34Q2MvBUqVhfsJQhguFxz5t3LQXxPWuKjHxNMHE6rcxzC9Yw3g06HNY4jNe/4SMxoo3sKsW9R+qevv/lYZS9pqLk4FGUq3HswsCvtlEJogrZoZ164ne7P32f1hhH9pUDSl3igZ9asNYSWuFc8OlZT845LQ7bilU/5tISWipLhM4FE4oz7/qT8z63v++4oX2dtnyee7KFop0hLY/WQwrTIUg4dtWUqBnBAcBynkrMo3xaQKCrZCeQzvs+zv45c2jHcPRoiMHVm/HDx+TVi8lY44tMQ4ncC8/yUfzmryvYuMCOpV1IwnfM7+Htuo8Up4eF8actkK0l8+QWddFbzfmox8iYRyrJfXUCKCe0c6ryOwvtsdnYJHscxtjR0TuomONPMUvK8tFMao5+xn0hrK0wz4aGLGXt24X9scl9yr6srh9OQLBr6WshI2SRWkslbA/Iyczs30dZJBsYI7ruTZ2sqkj/l2tLdSFGjj5Gv/fG20zm+L+fdzs3d+/NrSLbT7RmCNOG5+wiDC2p6PAIXmxWiEGabCxbiZQlh6iJpWcp2GDhP1l8b2YMWViLC3nfrpLHiCYzMP7ampBFNE6/C1WD8CPB6cWhQrF2tkMNF4Wbb/MWjX+4PYU7PkCtRPBCodqqreOm4bvF7Jw+kHdjtStCXrM2l+L//szRAnVfT18QK4c4S+o0zhNiHG0AcZT8+0WzrdBHOHLqbRN+S5BXR/EB3ODt4/0awtauh16lpQjtKbbtVHc4c9eGjTaAj/o7Cni/2GhAjt6E5lIYnh6iSaGooIkK7Z1DR18Pghi5nevl8vjSV5Cyprwm5Mu0KK6RmsPetkXugUz+Ljld7Uapr4lhLcbW+jstuIaYqFsdzvgTPYB1cjrLldYlhfbykPpwbfINfICAmMNuvbSN4Bxy/cItCvZh55rufeahOpFJejM9TtpKxRbEDevVkD02v4o1N6WU9CyA6xq+kI4lcYK1cnxvxQUubNb25HLrROjg7sZO/iC4tXfbTezkClya1agR7nJz4m2UyKJ4JNvx0xOKJeF5Of9QNR8ST13wSzO8pg5KlOQM0dFsdr9XPUTl6k5ZXsSVMwYCAOXvRwSLddAFecHGG2lsowAznuLOxd6Wb+PK3h5vL2PnnRhGR4CvPa6H6WY4QatC4A6vtUueEsonjOyEnZB0I7kbdHOLQGEzIcqK+5vw5OwJNxd22FPhnJb5T4Z4CyRBVGSIqBTKCdIbDjotfng4/nYDIv9f5zb5FM74DFrO55cUssaUAWMxQ11D4pNS8kfJIp4Una5tubLTy+/TEw3SclhI/U4WRRnfNeJA7krxRFnxQZQO6uBSbWcy466LKYf1Oq6vu8+Ijf17u8tDHNgtQWvKESuL2mPUrITrbAUgojLm2I5Bhx/y4z6x/BrZzyqir199YpDEvdER1iU5JLnwQr/l4uhFDn7uH8RsSBV/z8UfiCo6GKGU+m4FFQ7EcAsu7y8nl4mwpdBwC94nk7ykDdgcN2oatQuzOl1thwasLRtgWrzti1DljR9Q5fv/6i5ob3XK22vWPXGsqUWoLxIPAuTKJp/uv0W0A7+DHHhS57ywxHZ8WwnKOv2xstL+T0SqVPyq2l5MikPd4KvDyfuwnrfkVae7IHpEKD/itELLw9plkSXYcCBXpawkkU+FO0gysv8LT4rx7IJmUJfqs37qZ0eH/6OnKbsQEx5/opENd/9zd2cv9wAFUmXGvleFPspJtAaM4I7lZuRxFrxv+LFq3Jfv0pq/aciXn4Z3al0cgbyyv9avuu2HrttxRVPvK6BQsfU7wunbVKJq7H/DOt6i1RtdoDqmprLuEIGzSIeokJaYmVg1js9p5MoVxy19/NoX7StGZaujidMpoDRabKmPaRmeb1ueEdeVLNhiOcdBSxVL7LzwTIHgEvQKc9WWGo+L2jvwcOUqWkL5zol/lnWbQwA1YVbS1LE/oyzuwZxwj60Iw2Y9aQ7PjgHMH/UH8lHff9y3iMgXsXohkZFs8necL++VQ18HcdcJcDmVVILbqRWVqLlM0P83kPr+h7pJhEalb6s4+/xw4LvH5/xD0x835zvgp9ZOMjssv6hbmhEvpyqpOGUSXUUuhPZxBi41HKZuv/5cjV8cfgpmDxlNX+f2YF/dJfuq8/7l2MvvqV8N5xKr/3FBpxPl4M43W0ZNF1TWUhLCRDBb83J83WjbWhxTOXgWKFFFND6v0P1J2Gdu0r40J9PjRppYjMpg8TJ72tj1VyzBKOBYUGth0MOHyvwFQSwMEFAACAAgAdFgISxyY8wZLAAAAawAAABsAAAB1bml2ZXJzYWwvdW5pdmVyc2FsLnBuZy54bWyzsa/IzVEoSy0qzszPs1Uy1DNQsrfj5bIpKEoty0wtV6gAigEFIUBJoRLINUJwyzNTSjKAQgYmJgjBjNTM9IwSWyVzC2O4oD7QTABQSwECAAAUAAIACABzWAhLFQ6tKGQEAAAHEQAAHQAAAAAAAAABAAAAAAAAAAAAdW5pdmVyc2FsL2NvbW1vbl9tZXNzYWdlcy5sbmdQSwECAAAUAAIACABzWAhLu1C4NysDAACGDAAAJwAAAAAAAAABAAAAAACfBAAAdW5pdmVyc2FsL2ZsYXNoX3B1Ymxpc2hpbmdfc2V0dGluZ3MueG1sUEsBAgAAFAACAAgAc1gISzDzi8S5AgAAUQoAACEAAAAAAAAAAQAAAAAADwgAAHVuaXZlcnNhbC9mbGFzaF9za2luX3NldHRpbmdzLnhtbFBLAQIAABQAAgAIAHNYCEs1CTVsAQMAAJcLAAAmAAAAAAAAAAEAAAAAAAcLAAB1bml2ZXJzYWwvaHRtbF9wdWJsaXNoaW5nX3NldHRpbmdzLnhtbFBLAQIAABQAAgAIAHNYCEtjqZVpowEAAC4GAAAfAAAAAAAAAAEAAAAAAEwOAAB1bml2ZXJzYWwvaHRtbF9za2luX3NldHRpbmdzLmpzUEsBAgAAFAACAAgAc1gISz08L9HBAAAA5QEAABoAAAAAAAAAAQAAAAAALBAAAHVuaXZlcnNhbC9pMThuX3ByZXNldHMueG1sUEsBAgAAFAACAAgAc1gIS5QTsyJpAAAAbgAAABwAAAAAAAAAAQAAAAAAJREAAHVuaXZlcnNhbC9sb2NhbF9zZXR0aW5ncy54bWxQSwECAAAUAAIACABElFdHI7RO+/sCAACwCAAAFAAAAAAAAAABAAAAAADIEQAAdW5pdmVyc2FsL3BsYXllci54bWxQSwECAAAUAAIACABzWAhLNdvZrWgBAADzAgAAKQAAAAAAAAABAAAAAAD1FAAAdW5pdmVyc2FsL3NraW5fY3VzdG9taXphdGlvbl9zZXR0aW5ncy54bWxQSwECAAAUAAIACAB0WAhL7f+p5u4OAAATJAAAFwAAAAAAAAAAAAAAAACkFgAAdW5pdmVyc2FsL3VuaXZlcnNhbC5wbmdQSwECAAAUAAIACAB0WAhLHJjzBksAAABrAAAAGwAAAAAAAAABAAAAAADHJQAAdW5pdmVyc2FsL3VuaXZlcnNhbC5wbmcueG1sUEsFBgAAAAALAAsASQMAAEsmAAAAAA=="/>
  <p:tag name="ISPRING_SCORM_ENDPOINT" val="&lt;endpoint&gt;&lt;enable&gt;0&lt;/enable&gt;&lt;lrs&gt;http://&lt;/lrs&gt;&lt;auth&gt;0&lt;/auth&gt;&lt;login&gt;&lt;/login&gt;&lt;password&gt;&lt;/password&gt;&lt;key&gt;&lt;/key&gt;&lt;name&gt;&lt;/name&gt;&lt;email&gt;&lt;/email&gt;&lt;/endpoint&gt;&#10;"/>
</p:tagLst>
</file>

<file path=ppt/theme/theme1.xml><?xml version="1.0" encoding="utf-8"?>
<a:theme xmlns:a="http://schemas.openxmlformats.org/drawingml/2006/main" name="画廊">
  <a:themeElements>
    <a:clrScheme name="画廊">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画廊">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画廊">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1722</TotalTime>
  <Words>2234</Words>
  <Application>Microsoft Office PowerPoint</Application>
  <PresentationFormat>自定义</PresentationFormat>
  <Paragraphs>176</Paragraphs>
  <Slides>17</Slides>
  <Notes>17</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17</vt:i4>
      </vt:variant>
    </vt:vector>
  </HeadingPairs>
  <TitlesOfParts>
    <vt:vector size="25" baseType="lpstr">
      <vt:lpstr>微软雅黑</vt:lpstr>
      <vt:lpstr>宋体</vt:lpstr>
      <vt:lpstr>等线</vt:lpstr>
      <vt:lpstr>Calibri</vt:lpstr>
      <vt:lpstr>Gill Sans MT</vt:lpstr>
      <vt:lpstr>Nexa Light</vt:lpstr>
      <vt:lpstr>Arial</vt:lpstr>
      <vt:lpstr>画廊</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iTianKong.com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酱白菜</dc:creator>
  <cp:lastModifiedBy>胡 君韬</cp:lastModifiedBy>
  <cp:revision>191</cp:revision>
  <dcterms:created xsi:type="dcterms:W3CDTF">2015-04-27T05:53:22Z</dcterms:created>
  <dcterms:modified xsi:type="dcterms:W3CDTF">2019-12-21T12:32:09Z</dcterms:modified>
</cp:coreProperties>
</file>

<file path=docProps/thumbnail.jpeg>
</file>